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4"/>
  </p:notesMasterIdLst>
  <p:sldIdLst>
    <p:sldId id="330" r:id="rId2"/>
    <p:sldId id="260" r:id="rId3"/>
    <p:sldId id="261" r:id="rId4"/>
    <p:sldId id="262" r:id="rId5"/>
    <p:sldId id="314" r:id="rId6"/>
    <p:sldId id="304" r:id="rId7"/>
    <p:sldId id="307" r:id="rId8"/>
    <p:sldId id="265" r:id="rId9"/>
    <p:sldId id="306" r:id="rId10"/>
    <p:sldId id="313" r:id="rId11"/>
    <p:sldId id="319" r:id="rId12"/>
    <p:sldId id="320" r:id="rId13"/>
    <p:sldId id="308" r:id="rId14"/>
    <p:sldId id="309" r:id="rId15"/>
    <p:sldId id="318" r:id="rId16"/>
    <p:sldId id="315" r:id="rId17"/>
    <p:sldId id="316" r:id="rId18"/>
    <p:sldId id="323" r:id="rId19"/>
    <p:sldId id="325" r:id="rId20"/>
    <p:sldId id="326" r:id="rId21"/>
    <p:sldId id="328" r:id="rId22"/>
    <p:sldId id="331" r:id="rId23"/>
    <p:sldId id="329" r:id="rId24"/>
    <p:sldId id="321" r:id="rId25"/>
    <p:sldId id="332" r:id="rId26"/>
    <p:sldId id="264" r:id="rId27"/>
    <p:sldId id="333" r:id="rId28"/>
    <p:sldId id="310" r:id="rId29"/>
    <p:sldId id="311" r:id="rId30"/>
    <p:sldId id="322" r:id="rId31"/>
    <p:sldId id="317" r:id="rId32"/>
    <p:sldId id="327" r:id="rId33"/>
  </p:sldIdLst>
  <p:sldSz cx="9144000" cy="5143500" type="screen16x9"/>
  <p:notesSz cx="6858000" cy="9144000"/>
  <p:embeddedFontLst>
    <p:embeddedFont>
      <p:font typeface="DM Serif Display" panose="02010600030101010101" charset="-122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unito Sans" panose="02010600030101010101" charset="0"/>
      <p:regular r:id="rId41"/>
      <p:bold r:id="rId42"/>
      <p:italic r:id="rId43"/>
      <p:boldItalic r:id="rId44"/>
    </p:embeddedFont>
    <p:embeddedFont>
      <p:font typeface="Nunito Sans SemiBold" panose="02010600030101010101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10600030101010101" charset="0"/>
      <p:regular r:id="rId53"/>
      <p:bold r:id="rId54"/>
      <p:italic r:id="rId55"/>
      <p:boldItalic r:id="rId56"/>
    </p:embeddedFont>
    <p:embeddedFont>
      <p:font typeface="Roboto Slab Regular" pitchFamily="2" charset="0"/>
      <p:regular r:id="rId57"/>
      <p:bold r:id="rId58"/>
    </p:embeddedFont>
    <p:embeddedFont>
      <p:font typeface="Squada One" panose="02010600030101010101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61ED9-F437-4D95-9637-59F62F79E20E}">
  <a:tblStyle styleId="{80061ED9-F437-4D95-9637-59F62F79E2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721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32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57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960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80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87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18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72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33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68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39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852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603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47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638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016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c154c8b5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6c154c8b5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154c8b5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6c154c8b5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34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96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5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12225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12227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518344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flipH="1">
            <a:off x="5191300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flipH="1">
            <a:off x="5811811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8" name="Google Shape;288;p25"/>
          <p:cNvSpPr txBox="1">
            <a:spLocks noGrp="1"/>
          </p:cNvSpPr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1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4125313" y="4481509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2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6438617" y="3283797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9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7063950" y="3961791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23825" dir="138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969648" y="0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04775" dir="49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558240" y="1272352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80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23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132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84" name="Google Shape;84;p8"/>
          <p:cNvSpPr txBox="1">
            <a:spLocks noGrp="1"/>
          </p:cNvSpPr>
          <p:nvPr>
            <p:ph type="title" hasCustomPrompt="1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8"/>
          <p:cNvSpPr txBox="1">
            <a:spLocks noGrp="1"/>
          </p:cNvSpPr>
          <p:nvPr>
            <p:ph type="subTitle" idx="1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5059867" y="0"/>
            <a:ext cx="4037101" cy="1751811"/>
          </a:xfrm>
          <a:custGeom>
            <a:avLst/>
            <a:gdLst/>
            <a:ahLst/>
            <a:cxnLst/>
            <a:rect l="l" t="t" r="r" b="b"/>
            <a:pathLst>
              <a:path w="16482" h="7152" extrusionOk="0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10800000" flipH="1">
            <a:off x="6" y="3324574"/>
            <a:ext cx="4319762" cy="1818924"/>
          </a:xfrm>
          <a:custGeom>
            <a:avLst/>
            <a:gdLst/>
            <a:ahLst/>
            <a:cxnLst/>
            <a:rect l="l" t="t" r="r" b="b"/>
            <a:pathLst>
              <a:path w="17636" h="7426" extrusionOk="0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106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 rot="10800000" flipH="1">
            <a:off x="7359611" y="0"/>
            <a:ext cx="1784388" cy="1829457"/>
          </a:xfrm>
          <a:custGeom>
            <a:avLst/>
            <a:gdLst/>
            <a:ahLst/>
            <a:cxnLst/>
            <a:rect l="l" t="t" r="r" b="b"/>
            <a:pathLst>
              <a:path w="7285" h="7469" extrusionOk="0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10800000" flipH="1">
            <a:off x="-132275" y="1"/>
            <a:ext cx="2896416" cy="2836160"/>
          </a:xfrm>
          <a:custGeom>
            <a:avLst/>
            <a:gdLst/>
            <a:ahLst/>
            <a:cxnLst/>
            <a:rect l="l" t="t" r="r" b="b"/>
            <a:pathLst>
              <a:path w="11825" h="11579" extrusionOk="0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10800000" flipH="1">
            <a:off x="-3926" y="3937414"/>
            <a:ext cx="6252828" cy="1206085"/>
          </a:xfrm>
          <a:custGeom>
            <a:avLst/>
            <a:gdLst/>
            <a:ahLst/>
            <a:cxnLst/>
            <a:rect l="l" t="t" r="r" b="b"/>
            <a:pathLst>
              <a:path w="25528" h="4924" extrusionOk="0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106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93" name="Google Shape;93;p9"/>
          <p:cNvSpPr txBox="1">
            <a:spLocks noGrp="1"/>
          </p:cNvSpPr>
          <p:nvPr>
            <p:ph type="title" hasCustomPrompt="1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2" hasCustomPrompt="1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3" hasCustomPrompt="1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39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4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5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5059867" y="3391687"/>
            <a:ext cx="4037101" cy="1751811"/>
          </a:xfrm>
          <a:custGeom>
            <a:avLst/>
            <a:gdLst/>
            <a:ahLst/>
            <a:cxnLst/>
            <a:rect l="l" t="t" r="r" b="b"/>
            <a:pathLst>
              <a:path w="16482" h="7152" extrusionOk="0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6" y="0"/>
            <a:ext cx="4319762" cy="1818924"/>
          </a:xfrm>
          <a:custGeom>
            <a:avLst/>
            <a:gdLst/>
            <a:ahLst/>
            <a:cxnLst/>
            <a:rect l="l" t="t" r="r" b="b"/>
            <a:pathLst>
              <a:path w="17636" h="7426" extrusionOk="0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7359611" y="3314041"/>
            <a:ext cx="1784388" cy="1829457"/>
          </a:xfrm>
          <a:custGeom>
            <a:avLst/>
            <a:gdLst/>
            <a:ahLst/>
            <a:cxnLst/>
            <a:rect l="l" t="t" r="r" b="b"/>
            <a:pathLst>
              <a:path w="7285" h="7469" extrusionOk="0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-132275" y="2307337"/>
            <a:ext cx="2896416" cy="2836160"/>
          </a:xfrm>
          <a:custGeom>
            <a:avLst/>
            <a:gdLst/>
            <a:ahLst/>
            <a:cxnLst/>
            <a:rect l="l" t="t" r="r" b="b"/>
            <a:pathLst>
              <a:path w="11825" h="11579" extrusionOk="0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-3926" y="0"/>
            <a:ext cx="6252828" cy="1206085"/>
          </a:xfrm>
          <a:custGeom>
            <a:avLst/>
            <a:gdLst/>
            <a:ahLst/>
            <a:cxnLst/>
            <a:rect l="l" t="t" r="r" b="b"/>
            <a:pathLst>
              <a:path w="25528" h="4924" extrusionOk="0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ctrTitle" idx="2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2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3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4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9050" dir="14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2" r:id="rId8"/>
    <p:sldLayoutId id="2147483666" r:id="rId9"/>
    <p:sldLayoutId id="2147483667" r:id="rId10"/>
    <p:sldLayoutId id="2147483671" r:id="rId11"/>
    <p:sldLayoutId id="2147483673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Team Introduction</a:t>
            </a:r>
            <a:endParaRPr b="0"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1"/>
          </p:nvPr>
        </p:nvSpPr>
        <p:spPr>
          <a:xfrm>
            <a:off x="3058799" y="2871152"/>
            <a:ext cx="3026402" cy="60189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81714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>
            <a:off x="2261286" y="2872189"/>
            <a:ext cx="4901033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" dirty="0">
                <a:solidFill>
                  <a:srgbClr val="F3F3F3"/>
                </a:solidFill>
              </a:rPr>
              <a:t>Market Analysis &amp; </a:t>
            </a:r>
            <a:br>
              <a:rPr lang="es" dirty="0">
                <a:solidFill>
                  <a:srgbClr val="F3F3F3"/>
                </a:solidFill>
              </a:rPr>
            </a:br>
            <a:r>
              <a:rPr lang="es" dirty="0">
                <a:solidFill>
                  <a:srgbClr val="F3F3F3"/>
                </a:solidFill>
              </a:rPr>
              <a:t>Competition</a:t>
            </a:r>
            <a:endParaRPr b="0"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6698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ctrTitle"/>
          </p:nvPr>
        </p:nvSpPr>
        <p:spPr>
          <a:xfrm flipH="1">
            <a:off x="1191581" y="1950950"/>
            <a:ext cx="3005694" cy="133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s-ES" altLang="zh-CN" sz="3200" dirty="0"/>
              <a:t>2.1</a:t>
            </a:r>
            <a:br>
              <a:rPr lang="es-ES" altLang="zh-CN" sz="3200" dirty="0"/>
            </a:br>
            <a:r>
              <a:rPr lang="en-US" altLang="zh-CN" sz="3200" dirty="0"/>
              <a:t>Market Sizing</a:t>
            </a:r>
            <a:endParaRPr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1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83A7C3C1-AF7A-4D55-ABCB-0B50B385A166}"/>
              </a:ext>
            </a:extLst>
          </p:cNvPr>
          <p:cNvSpPr/>
          <p:nvPr/>
        </p:nvSpPr>
        <p:spPr>
          <a:xfrm>
            <a:off x="5385215" y="1289798"/>
            <a:ext cx="3366135" cy="3366135"/>
          </a:xfrm>
          <a:custGeom>
            <a:avLst/>
            <a:gdLst/>
            <a:ahLst/>
            <a:cxnLst/>
            <a:rect l="l" t="t" r="r" b="b"/>
            <a:pathLst>
              <a:path w="2895600" h="2895600" extrusionOk="0">
                <a:moveTo>
                  <a:pt x="0" y="1447800"/>
                </a:moveTo>
                <a:cubicBezTo>
                  <a:pt x="0" y="648202"/>
                  <a:pt x="648202" y="0"/>
                  <a:pt x="1447800" y="0"/>
                </a:cubicBezTo>
                <a:cubicBezTo>
                  <a:pt x="2247398" y="0"/>
                  <a:pt x="2895600" y="648202"/>
                  <a:pt x="2895600" y="1447800"/>
                </a:cubicBezTo>
                <a:cubicBezTo>
                  <a:pt x="2895600" y="2247398"/>
                  <a:pt x="2247398" y="2895600"/>
                  <a:pt x="1447800" y="2895600"/>
                </a:cubicBezTo>
                <a:cubicBezTo>
                  <a:pt x="648202" y="2895600"/>
                  <a:pt x="0" y="2247398"/>
                  <a:pt x="0" y="144780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19202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0;p18">
            <a:extLst>
              <a:ext uri="{FF2B5EF4-FFF2-40B4-BE49-F238E27FC236}">
                <a16:creationId xmlns:a16="http://schemas.microsoft.com/office/drawing/2014/main" id="{82C322DB-DD2D-481F-95C0-ED5F0FF1A2BE}"/>
              </a:ext>
            </a:extLst>
          </p:cNvPr>
          <p:cNvSpPr/>
          <p:nvPr/>
        </p:nvSpPr>
        <p:spPr>
          <a:xfrm>
            <a:off x="5766478" y="1976754"/>
            <a:ext cx="2606040" cy="2606040"/>
          </a:xfrm>
          <a:custGeom>
            <a:avLst/>
            <a:gdLst/>
            <a:ahLst/>
            <a:cxnLst/>
            <a:rect l="l" t="t" r="r" b="b"/>
            <a:pathLst>
              <a:path w="1737360" h="1737360" extrusionOk="0">
                <a:moveTo>
                  <a:pt x="0" y="868680"/>
                </a:moveTo>
                <a:cubicBezTo>
                  <a:pt x="0" y="388921"/>
                  <a:pt x="388921" y="0"/>
                  <a:pt x="868680" y="0"/>
                </a:cubicBez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23;p18">
            <a:extLst>
              <a:ext uri="{FF2B5EF4-FFF2-40B4-BE49-F238E27FC236}">
                <a16:creationId xmlns:a16="http://schemas.microsoft.com/office/drawing/2014/main" id="{130A733F-A65F-4B4C-A2DF-3C320A68833F}"/>
              </a:ext>
            </a:extLst>
          </p:cNvPr>
          <p:cNvSpPr/>
          <p:nvPr/>
        </p:nvSpPr>
        <p:spPr>
          <a:xfrm>
            <a:off x="6368843" y="3228402"/>
            <a:ext cx="1329727" cy="1351941"/>
          </a:xfrm>
          <a:custGeom>
            <a:avLst/>
            <a:gdLst/>
            <a:ahLst/>
            <a:cxnLst/>
            <a:rect l="l" t="t" r="r" b="b"/>
            <a:pathLst>
              <a:path w="1737360" h="1737360" extrusionOk="0">
                <a:moveTo>
                  <a:pt x="0" y="868680"/>
                </a:moveTo>
                <a:cubicBezTo>
                  <a:pt x="0" y="388921"/>
                  <a:pt x="388921" y="0"/>
                  <a:pt x="868680" y="0"/>
                </a:cubicBez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lose/>
              </a:path>
            </a:pathLst>
          </a:custGeom>
          <a:solidFill>
            <a:srgbClr val="FF572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1M</a:t>
            </a:r>
            <a:endParaRPr dirty="0"/>
          </a:p>
        </p:txBody>
      </p:sp>
      <p:sp>
        <p:nvSpPr>
          <p:cNvPr id="9" name="Google Shape;124;p18">
            <a:extLst>
              <a:ext uri="{FF2B5EF4-FFF2-40B4-BE49-F238E27FC236}">
                <a16:creationId xmlns:a16="http://schemas.microsoft.com/office/drawing/2014/main" id="{463E7334-D213-482B-BED6-EA3FD6704821}"/>
              </a:ext>
            </a:extLst>
          </p:cNvPr>
          <p:cNvSpPr txBox="1"/>
          <p:nvPr/>
        </p:nvSpPr>
        <p:spPr>
          <a:xfrm>
            <a:off x="6187707" y="1469110"/>
            <a:ext cx="1692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20M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25;p18">
            <a:extLst>
              <a:ext uri="{FF2B5EF4-FFF2-40B4-BE49-F238E27FC236}">
                <a16:creationId xmlns:a16="http://schemas.microsoft.com/office/drawing/2014/main" id="{8DAB7942-E574-48C7-979E-C625AEA3C435}"/>
              </a:ext>
            </a:extLst>
          </p:cNvPr>
          <p:cNvSpPr txBox="1"/>
          <p:nvPr/>
        </p:nvSpPr>
        <p:spPr>
          <a:xfrm>
            <a:off x="6187707" y="2117276"/>
            <a:ext cx="1692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10M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26;p18">
            <a:extLst>
              <a:ext uri="{FF2B5EF4-FFF2-40B4-BE49-F238E27FC236}">
                <a16:creationId xmlns:a16="http://schemas.microsoft.com/office/drawing/2014/main" id="{FAED9A1A-68B5-4B00-9C80-7856B7985C57}"/>
              </a:ext>
            </a:extLst>
          </p:cNvPr>
          <p:cNvSpPr txBox="1"/>
          <p:nvPr/>
        </p:nvSpPr>
        <p:spPr>
          <a:xfrm>
            <a:off x="399179" y="3191474"/>
            <a:ext cx="3476724" cy="38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en" sz="32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Roboto"/>
              </a:rPr>
              <a:t>Agust 2020 – Jan 2021</a:t>
            </a:r>
            <a:endParaRPr sz="32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Roboto"/>
            </a:endParaRPr>
          </a:p>
        </p:txBody>
      </p:sp>
      <p:cxnSp>
        <p:nvCxnSpPr>
          <p:cNvPr id="12" name="Google Shape;127;p18">
            <a:extLst>
              <a:ext uri="{FF2B5EF4-FFF2-40B4-BE49-F238E27FC236}">
                <a16:creationId xmlns:a16="http://schemas.microsoft.com/office/drawing/2014/main" id="{9E0FDE1C-649E-4F42-862B-3AE91E3429A6}"/>
              </a:ext>
            </a:extLst>
          </p:cNvPr>
          <p:cNvCxnSpPr/>
          <p:nvPr/>
        </p:nvCxnSpPr>
        <p:spPr>
          <a:xfrm>
            <a:off x="399181" y="3572537"/>
            <a:ext cx="56598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3" name="Google Shape;128;p18">
            <a:extLst>
              <a:ext uri="{FF2B5EF4-FFF2-40B4-BE49-F238E27FC236}">
                <a16:creationId xmlns:a16="http://schemas.microsoft.com/office/drawing/2014/main" id="{F0D3636C-EB94-4B95-ADAE-6B0EA7766E8F}"/>
              </a:ext>
            </a:extLst>
          </p:cNvPr>
          <p:cNvSpPr txBox="1"/>
          <p:nvPr/>
        </p:nvSpPr>
        <p:spPr>
          <a:xfrm>
            <a:off x="399181" y="3589246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"/>
              </a:rPr>
              <a:t>Niche Market </a:t>
            </a:r>
            <a:endParaRPr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"/>
            </a:endParaRPr>
          </a:p>
          <a:p>
            <a:pPr lvl="0">
              <a:lnSpc>
                <a:spcPct val="120000"/>
              </a:lnSpc>
            </a:pPr>
            <a:r>
              <a:rPr lang="en-US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Elite Chinese high school students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9;p18">
            <a:extLst>
              <a:ext uri="{FF2B5EF4-FFF2-40B4-BE49-F238E27FC236}">
                <a16:creationId xmlns:a16="http://schemas.microsoft.com/office/drawing/2014/main" id="{718A3994-9873-4981-B7C3-E85C6AFE4751}"/>
              </a:ext>
            </a:extLst>
          </p:cNvPr>
          <p:cNvSpPr txBox="1"/>
          <p:nvPr/>
        </p:nvSpPr>
        <p:spPr>
          <a:xfrm>
            <a:off x="399180" y="2343779"/>
            <a:ext cx="3130734" cy="37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>
              <a:lnSpc>
                <a:spcPct val="90000"/>
              </a:lnSpc>
              <a:buClr>
                <a:schemeClr val="dk1"/>
              </a:buClr>
              <a:buSzPts val="2400"/>
              <a:buFont typeface="Arial"/>
              <a:buNone/>
            </a:pPr>
            <a:r>
              <a:rPr lang="en" sz="32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Roboto"/>
              </a:rPr>
              <a:t>Feb 2021 – June 2021</a:t>
            </a:r>
            <a:endParaRPr sz="32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Roboto"/>
            </a:endParaRPr>
          </a:p>
        </p:txBody>
      </p:sp>
      <p:cxnSp>
        <p:nvCxnSpPr>
          <p:cNvPr id="15" name="Google Shape;130;p18">
            <a:extLst>
              <a:ext uri="{FF2B5EF4-FFF2-40B4-BE49-F238E27FC236}">
                <a16:creationId xmlns:a16="http://schemas.microsoft.com/office/drawing/2014/main" id="{8F333B5A-2DB9-41E0-92F3-7530BD553BF6}"/>
              </a:ext>
            </a:extLst>
          </p:cNvPr>
          <p:cNvCxnSpPr/>
          <p:nvPr/>
        </p:nvCxnSpPr>
        <p:spPr>
          <a:xfrm>
            <a:off x="399181" y="2683652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" name="Google Shape;131;p18">
            <a:extLst>
              <a:ext uri="{FF2B5EF4-FFF2-40B4-BE49-F238E27FC236}">
                <a16:creationId xmlns:a16="http://schemas.microsoft.com/office/drawing/2014/main" id="{7A4D574A-7559-403D-AC52-EEBB43CAE369}"/>
              </a:ext>
            </a:extLst>
          </p:cNvPr>
          <p:cNvSpPr txBox="1"/>
          <p:nvPr/>
        </p:nvSpPr>
        <p:spPr>
          <a:xfrm>
            <a:off x="399181" y="2700361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"/>
              </a:rPr>
              <a:t>Domestic Market</a:t>
            </a:r>
            <a:endParaRPr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All Chinese high school students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2;p18">
            <a:extLst>
              <a:ext uri="{FF2B5EF4-FFF2-40B4-BE49-F238E27FC236}">
                <a16:creationId xmlns:a16="http://schemas.microsoft.com/office/drawing/2014/main" id="{96F8289D-6EB4-4F33-84A5-8BC1A2A1E919}"/>
              </a:ext>
            </a:extLst>
          </p:cNvPr>
          <p:cNvSpPr txBox="1"/>
          <p:nvPr/>
        </p:nvSpPr>
        <p:spPr>
          <a:xfrm>
            <a:off x="399179" y="1417009"/>
            <a:ext cx="3130735" cy="36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" sz="32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Roboto"/>
              </a:rPr>
              <a:t>July 2021 – Jan 2022</a:t>
            </a:r>
            <a:endParaRPr sz="32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Roboto"/>
            </a:endParaRPr>
          </a:p>
        </p:txBody>
      </p:sp>
      <p:cxnSp>
        <p:nvCxnSpPr>
          <p:cNvPr id="18" name="Google Shape;133;p18">
            <a:extLst>
              <a:ext uri="{FF2B5EF4-FFF2-40B4-BE49-F238E27FC236}">
                <a16:creationId xmlns:a16="http://schemas.microsoft.com/office/drawing/2014/main" id="{BEBF22A3-B4C6-4FDF-A5EB-CF4881786C90}"/>
              </a:ext>
            </a:extLst>
          </p:cNvPr>
          <p:cNvCxnSpPr/>
          <p:nvPr/>
        </p:nvCxnSpPr>
        <p:spPr>
          <a:xfrm>
            <a:off x="399181" y="1787383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" name="Google Shape;134;p18">
            <a:extLst>
              <a:ext uri="{FF2B5EF4-FFF2-40B4-BE49-F238E27FC236}">
                <a16:creationId xmlns:a16="http://schemas.microsoft.com/office/drawing/2014/main" id="{893FAC36-3679-4E5E-99D3-5DD8297FDB20}"/>
              </a:ext>
            </a:extLst>
          </p:cNvPr>
          <p:cNvSpPr txBox="1"/>
          <p:nvPr/>
        </p:nvSpPr>
        <p:spPr>
          <a:xfrm>
            <a:off x="399181" y="1808096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"/>
              </a:rPr>
              <a:t>Domestic Adjacent Market + Original Market</a:t>
            </a:r>
            <a:endParaRPr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"/>
            </a:endParaRPr>
          </a:p>
          <a:p>
            <a:pPr lvl="0">
              <a:lnSpc>
                <a:spcPct val="120000"/>
              </a:lnSpc>
            </a:pP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All Chinese high school and college students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37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ctrTitle"/>
          </p:nvPr>
        </p:nvSpPr>
        <p:spPr>
          <a:xfrm flipH="1">
            <a:off x="1191581" y="1950950"/>
            <a:ext cx="3005694" cy="133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s-ES" altLang="zh-CN" sz="3200" dirty="0"/>
              <a:t>2.2</a:t>
            </a:r>
            <a:br>
              <a:rPr lang="es-ES" altLang="zh-CN" sz="3200" dirty="0"/>
            </a:br>
            <a:r>
              <a:rPr lang="en-US" altLang="zh-CN" sz="3200" dirty="0"/>
              <a:t>Competitive Landscape</a:t>
            </a:r>
            <a:endParaRPr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9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>
            <a:spLocks noGrp="1"/>
          </p:cNvSpPr>
          <p:nvPr>
            <p:ph type="ctrTitle"/>
          </p:nvPr>
        </p:nvSpPr>
        <p:spPr>
          <a:xfrm flipH="1">
            <a:off x="6888316" y="829800"/>
            <a:ext cx="1901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dirty="0"/>
              <a:t>Top 3 User Priority: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>
                <a:solidFill>
                  <a:schemeClr val="accent6"/>
                </a:solidFill>
                <a:latin typeface="Roboto Slab Regular"/>
                <a:ea typeface="Roboto Slab Regular"/>
                <a:sym typeface="Roboto Slab Regular"/>
              </a:rPr>
              <a:t>1. Recreational</a:t>
            </a:r>
            <a:br>
              <a:rPr lang="en-US" sz="1600" dirty="0">
                <a:solidFill>
                  <a:schemeClr val="accent6"/>
                </a:solidFill>
                <a:latin typeface="Roboto Slab Regular"/>
                <a:ea typeface="Roboto Slab Regular"/>
                <a:sym typeface="Roboto Slab Regular"/>
              </a:rPr>
            </a:br>
            <a:r>
              <a:rPr lang="en-US" sz="1600" dirty="0">
                <a:solidFill>
                  <a:schemeClr val="accent6"/>
                </a:solidFill>
                <a:latin typeface="Roboto Slab Regular"/>
                <a:ea typeface="Roboto Slab Regular"/>
                <a:sym typeface="Roboto Slab Regular"/>
              </a:rPr>
              <a:t>2. Educational</a:t>
            </a:r>
            <a:br>
              <a:rPr lang="en-US" sz="1600" dirty="0">
                <a:solidFill>
                  <a:schemeClr val="accent6"/>
                </a:solidFill>
                <a:latin typeface="Roboto Slab Regular"/>
                <a:ea typeface="Roboto Slab Regular"/>
                <a:sym typeface="Roboto Slab Regular"/>
              </a:rPr>
            </a:br>
            <a:r>
              <a:rPr lang="en-US" sz="1600" dirty="0">
                <a:solidFill>
                  <a:schemeClr val="accent6"/>
                </a:solidFill>
                <a:latin typeface="Roboto Slab Regular"/>
                <a:ea typeface="Roboto Slab Regular"/>
                <a:sym typeface="Roboto Slab Regular"/>
              </a:rPr>
              <a:t>3. Accessible </a:t>
            </a:r>
            <a:br>
              <a:rPr lang="en-US" sz="2000" dirty="0"/>
            </a:br>
            <a:endParaRPr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B45517-ACD2-47C5-B68C-2E10DF57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9" y="611309"/>
            <a:ext cx="6499655" cy="37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>
            <a:off x="2817978" y="2446477"/>
            <a:ext cx="3710507" cy="42467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" dirty="0">
                <a:solidFill>
                  <a:srgbClr val="F3F3F3"/>
                </a:solidFill>
              </a:rPr>
              <a:t>Sales and </a:t>
            </a:r>
            <a:r>
              <a:rPr lang="en-US" dirty="0">
                <a:solidFill>
                  <a:srgbClr val="F3F3F3"/>
                </a:solidFill>
              </a:rPr>
              <a:t>Finance</a:t>
            </a:r>
            <a:r>
              <a:rPr lang="es" dirty="0">
                <a:solidFill>
                  <a:srgbClr val="F3F3F3"/>
                </a:solidFill>
              </a:rPr>
              <a:t> Plan</a:t>
            </a:r>
            <a:endParaRPr b="0"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1"/>
          </p:nvPr>
        </p:nvSpPr>
        <p:spPr>
          <a:xfrm>
            <a:off x="3058799" y="2871152"/>
            <a:ext cx="3026402" cy="60189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3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47656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3200" b="0" dirty="0">
                <a:solidFill>
                  <a:srgbClr val="FFFFFF"/>
                </a:solidFill>
              </a:rPr>
              <a:t>Freemium</a:t>
            </a:r>
            <a:endParaRPr sz="3200" b="0" dirty="0">
              <a:solidFill>
                <a:srgbClr val="FFFFFF"/>
              </a:solidFill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 b="0" dirty="0" err="1"/>
              <a:t>Game</a:t>
            </a:r>
            <a:r>
              <a:rPr lang="es-ES" sz="1800" b="0" dirty="0"/>
              <a:t>: </a:t>
            </a:r>
            <a:r>
              <a:rPr lang="es-ES" sz="1800" i="1" dirty="0"/>
              <a:t>Free</a:t>
            </a:r>
            <a:endParaRPr sz="1800" i="1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3"/>
          </p:nvPr>
        </p:nvSpPr>
        <p:spPr>
          <a:xfrm flipH="1">
            <a:off x="3476617" y="2257168"/>
            <a:ext cx="2664046" cy="262532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dirty="0" err="1"/>
              <a:t>Game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r>
              <a:rPr lang="es-ES" sz="1600" dirty="0"/>
              <a:t>: </a:t>
            </a:r>
            <a:r>
              <a:rPr lang="es-ES" sz="1600" i="1" dirty="0" err="1"/>
              <a:t>Charged</a:t>
            </a:r>
            <a:endParaRPr sz="1600" b="0" i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1E043A-C591-4909-9B65-66D65C8948D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71450" indent="0"/>
            <a:r>
              <a:rPr lang="en-US" dirty="0"/>
              <a:t>All game chapters are freely accessible.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2A3EE29-0C9B-452C-BF05-C31EA8E1637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77771" y="2567513"/>
            <a:ext cx="2501789" cy="940931"/>
          </a:xfrm>
        </p:spPr>
        <p:txBody>
          <a:bodyPr/>
          <a:lstStyle/>
          <a:p>
            <a:r>
              <a:rPr lang="en-US" dirty="0"/>
              <a:t>Fee required to unlock most explanation videos &amp; text.</a:t>
            </a:r>
          </a:p>
        </p:txBody>
      </p:sp>
    </p:spTree>
    <p:extLst>
      <p:ext uri="{BB962C8B-B14F-4D97-AF65-F5344CB8AC3E}">
        <p14:creationId xmlns:p14="http://schemas.microsoft.com/office/powerpoint/2010/main" val="366618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49"/>
          <p:cNvGrpSpPr/>
          <p:nvPr/>
        </p:nvGrpSpPr>
        <p:grpSpPr>
          <a:xfrm>
            <a:off x="2735932" y="1298942"/>
            <a:ext cx="3373469" cy="2535900"/>
            <a:chOff x="1974499" y="1105981"/>
            <a:chExt cx="3373469" cy="2535900"/>
          </a:xfrm>
        </p:grpSpPr>
        <p:sp>
          <p:nvSpPr>
            <p:cNvPr id="1537" name="Google Shape;1537;p49"/>
            <p:cNvSpPr/>
            <p:nvPr/>
          </p:nvSpPr>
          <p:spPr>
            <a:xfrm>
              <a:off x="2431699" y="1105981"/>
              <a:ext cx="2535900" cy="25359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4433568" y="1872268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1974499" y="1902426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43" name="Google Shape;1543;p49"/>
          <p:cNvSpPr txBox="1">
            <a:spLocks noGrp="1"/>
          </p:cNvSpPr>
          <p:nvPr>
            <p:ph type="ctrTitle"/>
          </p:nvPr>
        </p:nvSpPr>
        <p:spPr>
          <a:xfrm flipH="1">
            <a:off x="5316647" y="2341529"/>
            <a:ext cx="695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1400" b="0" dirty="0" err="1"/>
              <a:t>To</a:t>
            </a:r>
            <a:r>
              <a:rPr lang="es-ES" sz="1400" b="0" dirty="0"/>
              <a:t> B</a:t>
            </a:r>
            <a:endParaRPr sz="1400" b="0" dirty="0"/>
          </a:p>
        </p:txBody>
      </p:sp>
      <p:sp>
        <p:nvSpPr>
          <p:cNvPr id="1544" name="Google Shape;1544;p49"/>
          <p:cNvSpPr txBox="1">
            <a:spLocks noGrp="1"/>
          </p:cNvSpPr>
          <p:nvPr>
            <p:ph type="ctrTitle"/>
          </p:nvPr>
        </p:nvSpPr>
        <p:spPr>
          <a:xfrm flipH="1">
            <a:off x="2830668" y="2371687"/>
            <a:ext cx="695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1400" b="0" dirty="0" err="1"/>
              <a:t>To</a:t>
            </a:r>
            <a:r>
              <a:rPr lang="es-ES" sz="1400" b="0" dirty="0"/>
              <a:t> C</a:t>
            </a:r>
            <a:endParaRPr sz="14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B9F9B-A7D0-4764-B0FE-A18A3C854A4A}"/>
              </a:ext>
            </a:extLst>
          </p:cNvPr>
          <p:cNvSpPr/>
          <p:nvPr/>
        </p:nvSpPr>
        <p:spPr>
          <a:xfrm>
            <a:off x="169088" y="169517"/>
            <a:ext cx="29418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  <a:latin typeface="Squada One"/>
                <a:sym typeface="Squada One"/>
              </a:rPr>
              <a:t>Premium Sales Plan</a:t>
            </a:r>
            <a:endParaRPr lang="en-US" sz="3000" dirty="0">
              <a:solidFill>
                <a:srgbClr val="FFFFFF"/>
              </a:solidFill>
              <a:latin typeface="Squada One"/>
              <a:sym typeface="Squada One"/>
            </a:endParaRPr>
          </a:p>
        </p:txBody>
      </p:sp>
      <p:sp>
        <p:nvSpPr>
          <p:cNvPr id="22" name="Google Shape;1546;p49">
            <a:extLst>
              <a:ext uri="{FF2B5EF4-FFF2-40B4-BE49-F238E27FC236}">
                <a16:creationId xmlns:a16="http://schemas.microsoft.com/office/drawing/2014/main" id="{F9116179-4530-467A-9BF5-DB43D7BDC47A}"/>
              </a:ext>
            </a:extLst>
          </p:cNvPr>
          <p:cNvSpPr txBox="1"/>
          <p:nvPr/>
        </p:nvSpPr>
        <p:spPr>
          <a:xfrm>
            <a:off x="709780" y="2312237"/>
            <a:ext cx="2322858" cy="2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Individual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Quarterly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Subscription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Fee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$9.9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3" name="Google Shape;1546;p49">
            <a:extLst>
              <a:ext uri="{FF2B5EF4-FFF2-40B4-BE49-F238E27FC236}">
                <a16:creationId xmlns:a16="http://schemas.microsoft.com/office/drawing/2014/main" id="{A2B71455-EA7E-42C0-A9AA-B648D2E169A0}"/>
              </a:ext>
            </a:extLst>
          </p:cNvPr>
          <p:cNvSpPr txBox="1"/>
          <p:nvPr/>
        </p:nvSpPr>
        <p:spPr>
          <a:xfrm>
            <a:off x="6500334" y="2294925"/>
            <a:ext cx="2307472" cy="43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Organizational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Quarterly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Subscription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Fee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 $99.9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738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49"/>
          <p:cNvGrpSpPr/>
          <p:nvPr/>
        </p:nvGrpSpPr>
        <p:grpSpPr>
          <a:xfrm>
            <a:off x="-1706517" y="1673704"/>
            <a:ext cx="5170692" cy="3834842"/>
            <a:chOff x="1974499" y="1105981"/>
            <a:chExt cx="3373469" cy="2535900"/>
          </a:xfrm>
        </p:grpSpPr>
        <p:sp>
          <p:nvSpPr>
            <p:cNvPr id="1537" name="Google Shape;1537;p49"/>
            <p:cNvSpPr/>
            <p:nvPr/>
          </p:nvSpPr>
          <p:spPr>
            <a:xfrm>
              <a:off x="2431699" y="1105981"/>
              <a:ext cx="2535900" cy="25359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4433568" y="1872268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Squada One"/>
                <a:sym typeface="Squada One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1974499" y="1902426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3BB9F9B-A7D0-4764-B0FE-A18A3C854A4A}"/>
              </a:ext>
            </a:extLst>
          </p:cNvPr>
          <p:cNvSpPr/>
          <p:nvPr/>
        </p:nvSpPr>
        <p:spPr>
          <a:xfrm>
            <a:off x="169088" y="169517"/>
            <a:ext cx="29418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  <a:latin typeface="Squada One"/>
                <a:sym typeface="Squada One"/>
              </a:rPr>
              <a:t>Premium Sales Plan</a:t>
            </a:r>
            <a:endParaRPr lang="en-US" sz="3000" dirty="0">
              <a:solidFill>
                <a:srgbClr val="FFFFFF"/>
              </a:solidFill>
              <a:latin typeface="Squada One"/>
              <a:sym typeface="Squada One"/>
            </a:endParaRPr>
          </a:p>
        </p:txBody>
      </p:sp>
      <p:sp>
        <p:nvSpPr>
          <p:cNvPr id="23" name="Google Shape;1546;p49">
            <a:extLst>
              <a:ext uri="{FF2B5EF4-FFF2-40B4-BE49-F238E27FC236}">
                <a16:creationId xmlns:a16="http://schemas.microsoft.com/office/drawing/2014/main" id="{A2B71455-EA7E-42C0-A9AA-B648D2E169A0}"/>
              </a:ext>
            </a:extLst>
          </p:cNvPr>
          <p:cNvSpPr txBox="1"/>
          <p:nvPr/>
        </p:nvSpPr>
        <p:spPr>
          <a:xfrm>
            <a:off x="242147" y="723515"/>
            <a:ext cx="3922986" cy="2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Organizational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Quarterly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Subscription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Fee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 $99.9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F2696E-ABF5-4FC2-9D6C-AA227E52D777}"/>
              </a:ext>
            </a:extLst>
          </p:cNvPr>
          <p:cNvSpPr/>
          <p:nvPr/>
        </p:nvSpPr>
        <p:spPr>
          <a:xfrm>
            <a:off x="2447791" y="3291145"/>
            <a:ext cx="724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  <a:latin typeface="Squada One"/>
                <a:sym typeface="Squada One"/>
              </a:rPr>
              <a:t>To B</a:t>
            </a:r>
          </a:p>
        </p:txBody>
      </p:sp>
      <p:sp>
        <p:nvSpPr>
          <p:cNvPr id="16" name="Google Shape;1546;p49">
            <a:extLst>
              <a:ext uri="{FF2B5EF4-FFF2-40B4-BE49-F238E27FC236}">
                <a16:creationId xmlns:a16="http://schemas.microsoft.com/office/drawing/2014/main" id="{95D38205-6CC8-408A-8297-33A1598230AE}"/>
              </a:ext>
            </a:extLst>
          </p:cNvPr>
          <p:cNvSpPr txBox="1"/>
          <p:nvPr/>
        </p:nvSpPr>
        <p:spPr>
          <a:xfrm>
            <a:off x="2365812" y="1418261"/>
            <a:ext cx="4412375" cy="2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High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School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Experimental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Lecture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</a:p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Entreprenuership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Course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teaching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material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" name="Google Shape;1546;p49">
            <a:extLst>
              <a:ext uri="{FF2B5EF4-FFF2-40B4-BE49-F238E27FC236}">
                <a16:creationId xmlns:a16="http://schemas.microsoft.com/office/drawing/2014/main" id="{1E26A10F-8CC7-427D-81FB-F0CDF0B3CFEE}"/>
              </a:ext>
            </a:extLst>
          </p:cNvPr>
          <p:cNvSpPr txBox="1"/>
          <p:nvPr/>
        </p:nvSpPr>
        <p:spPr>
          <a:xfrm>
            <a:off x="3316216" y="2201612"/>
            <a:ext cx="4412375" cy="2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Student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Club: </a:t>
            </a:r>
          </a:p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Materials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fun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club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actvities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8" name="Google Shape;1546;p49">
            <a:extLst>
              <a:ext uri="{FF2B5EF4-FFF2-40B4-BE49-F238E27FC236}">
                <a16:creationId xmlns:a16="http://schemas.microsoft.com/office/drawing/2014/main" id="{EA1EEB2C-272B-4A52-B2F7-D4B0EA234A87}"/>
              </a:ext>
            </a:extLst>
          </p:cNvPr>
          <p:cNvSpPr txBox="1"/>
          <p:nvPr/>
        </p:nvSpPr>
        <p:spPr>
          <a:xfrm>
            <a:off x="4067030" y="2953251"/>
            <a:ext cx="4412375" cy="2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non-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traditional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K12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education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firm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</a:p>
          <a:p>
            <a:pPr lvl="0"/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Materials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daily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teaching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9" name="Google Shape;1546;p49">
            <a:extLst>
              <a:ext uri="{FF2B5EF4-FFF2-40B4-BE49-F238E27FC236}">
                <a16:creationId xmlns:a16="http://schemas.microsoft.com/office/drawing/2014/main" id="{F1C2DE33-AA0B-4BA1-864D-9D1BCE224717}"/>
              </a:ext>
            </a:extLst>
          </p:cNvPr>
          <p:cNvSpPr txBox="1"/>
          <p:nvPr/>
        </p:nvSpPr>
        <p:spPr>
          <a:xfrm>
            <a:off x="3852796" y="3798273"/>
            <a:ext cx="4412375" cy="2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More </a:t>
            </a:r>
            <a:r>
              <a:rPr lang="es-ES" sz="1200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scenarios</a:t>
            </a:r>
            <a:r>
              <a:rPr lang="es-ES" sz="12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…</a:t>
            </a: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0" name="Google Shape;1546;p49">
            <a:extLst>
              <a:ext uri="{FF2B5EF4-FFF2-40B4-BE49-F238E27FC236}">
                <a16:creationId xmlns:a16="http://schemas.microsoft.com/office/drawing/2014/main" id="{9E4A7AEA-2290-45D4-B0F2-74AE8E3CEBF6}"/>
              </a:ext>
            </a:extLst>
          </p:cNvPr>
          <p:cNvSpPr txBox="1"/>
          <p:nvPr/>
        </p:nvSpPr>
        <p:spPr>
          <a:xfrm>
            <a:off x="2772561" y="4419985"/>
            <a:ext cx="6371439" cy="59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lvl="0"/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2 </a:t>
            </a:r>
            <a:r>
              <a:rPr lang="es-ES" sz="1600" b="1" u="sng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student</a:t>
            </a:r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600" b="1" u="sng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organizations</a:t>
            </a:r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600" b="1" u="sng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already</a:t>
            </a:r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600" b="1" u="sng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expressed</a:t>
            </a:r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1600" b="1" u="sng" dirty="0" err="1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interests</a:t>
            </a:r>
            <a:endParaRPr lang="es-ES" sz="1600" b="1" u="sng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/>
            <a:r>
              <a:rPr lang="es-ES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1 </a:t>
            </a:r>
            <a:r>
              <a:rPr lang="en-US" altLang="zh-CN" sz="1600" b="1" u="sng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school administrator responded “cooperation is highly possible”</a:t>
            </a:r>
            <a:endParaRPr lang="en-US" sz="1600" b="1" u="sng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8383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ctrTitle"/>
          </p:nvPr>
        </p:nvSpPr>
        <p:spPr>
          <a:xfrm flipH="1">
            <a:off x="6313032" y="829800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2400" dirty="0"/>
              <a:t>Marketing </a:t>
            </a:r>
            <a:r>
              <a:rPr lang="es-ES" sz="2400" dirty="0" err="1"/>
              <a:t>Channels</a:t>
            </a:r>
            <a:endParaRPr sz="2400" dirty="0"/>
          </a:p>
        </p:txBody>
      </p:sp>
      <p:sp>
        <p:nvSpPr>
          <p:cNvPr id="474" name="Google Shape;474;p45"/>
          <p:cNvSpPr txBox="1">
            <a:spLocks noGrp="1"/>
          </p:cNvSpPr>
          <p:nvPr>
            <p:ph type="subTitle" idx="4294967295"/>
          </p:nvPr>
        </p:nvSpPr>
        <p:spPr>
          <a:xfrm>
            <a:off x="1811112" y="1493969"/>
            <a:ext cx="1561261" cy="578163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</a:rPr>
              <a:t>Share in WeChat </a:t>
            </a:r>
            <a:r>
              <a:rPr lang="es-ES" sz="1100" dirty="0" err="1">
                <a:solidFill>
                  <a:srgbClr val="FFFFFF"/>
                </a:solidFill>
              </a:rPr>
              <a:t>Official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Accounts</a:t>
            </a:r>
            <a:r>
              <a:rPr lang="es-ES" sz="1100" dirty="0">
                <a:solidFill>
                  <a:srgbClr val="FFFFFF"/>
                </a:solidFill>
              </a:rPr>
              <a:t> &amp; </a:t>
            </a:r>
            <a:r>
              <a:rPr lang="es-ES" sz="1100" dirty="0" err="1">
                <a:solidFill>
                  <a:srgbClr val="FFFFFF"/>
                </a:solidFill>
              </a:rPr>
              <a:t>Moments</a:t>
            </a:r>
            <a:r>
              <a:rPr lang="es-ES" sz="1100" dirty="0">
                <a:solidFill>
                  <a:srgbClr val="FFFFFF"/>
                </a:solidFill>
              </a:rPr>
              <a:t>.</a:t>
            </a: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479" name="Google Shape;479;p45"/>
          <p:cNvGrpSpPr/>
          <p:nvPr/>
        </p:nvGrpSpPr>
        <p:grpSpPr>
          <a:xfrm>
            <a:off x="1310681" y="933413"/>
            <a:ext cx="2007719" cy="1286829"/>
            <a:chOff x="909206" y="933413"/>
            <a:chExt cx="2007719" cy="1286829"/>
          </a:xfrm>
        </p:grpSpPr>
        <p:sp>
          <p:nvSpPr>
            <p:cNvPr id="480" name="Google Shape;480;p45"/>
            <p:cNvSpPr/>
            <p:nvPr/>
          </p:nvSpPr>
          <p:spPr>
            <a:xfrm flipH="1">
              <a:off x="909206" y="1334284"/>
              <a:ext cx="359923" cy="885957"/>
            </a:xfrm>
            <a:custGeom>
              <a:avLst/>
              <a:gdLst/>
              <a:ahLst/>
              <a:cxnLst/>
              <a:rect l="l" t="t" r="r" b="b"/>
              <a:pathLst>
                <a:path w="9486" h="23350" extrusionOk="0">
                  <a:moveTo>
                    <a:pt x="0" y="1"/>
                  </a:moveTo>
                  <a:lnTo>
                    <a:pt x="0" y="23349"/>
                  </a:lnTo>
                  <a:lnTo>
                    <a:pt x="9485" y="23349"/>
                  </a:lnTo>
                  <a:lnTo>
                    <a:pt x="9485" y="1"/>
                  </a:lnTo>
                  <a:close/>
                </a:path>
              </a:pathLst>
            </a:custGeom>
            <a:solidFill>
              <a:srgbClr val="FFFFFF">
                <a:alpha val="4846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flipH="1">
              <a:off x="909236" y="933413"/>
              <a:ext cx="2007689" cy="400900"/>
            </a:xfrm>
            <a:custGeom>
              <a:avLst/>
              <a:gdLst/>
              <a:ahLst/>
              <a:cxnLst/>
              <a:rect l="l" t="t" r="r" b="b"/>
              <a:pathLst>
                <a:path w="52914" h="10566" extrusionOk="0">
                  <a:moveTo>
                    <a:pt x="5487" y="1"/>
                  </a:moveTo>
                  <a:cubicBezTo>
                    <a:pt x="2569" y="1"/>
                    <a:pt x="1" y="2540"/>
                    <a:pt x="1" y="5459"/>
                  </a:cubicBezTo>
                  <a:cubicBezTo>
                    <a:pt x="1" y="8377"/>
                    <a:pt x="2569" y="10566"/>
                    <a:pt x="5487" y="10566"/>
                  </a:cubicBezTo>
                  <a:lnTo>
                    <a:pt x="52913" y="10566"/>
                  </a:lnTo>
                  <a:lnTo>
                    <a:pt x="42319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45"/>
          <p:cNvSpPr txBox="1">
            <a:spLocks noGrp="1"/>
          </p:cNvSpPr>
          <p:nvPr>
            <p:ph type="subTitle" idx="4294967295"/>
          </p:nvPr>
        </p:nvSpPr>
        <p:spPr>
          <a:xfrm flipH="1">
            <a:off x="1811149" y="884275"/>
            <a:ext cx="1158553" cy="363363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New Media</a:t>
            </a:r>
            <a:endParaRPr sz="18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8" name="Google Shape;474;p45">
            <a:extLst>
              <a:ext uri="{FF2B5EF4-FFF2-40B4-BE49-F238E27FC236}">
                <a16:creationId xmlns:a16="http://schemas.microsoft.com/office/drawing/2014/main" id="{2FC1161D-2CFC-4ABC-B1E4-885166B8C612}"/>
              </a:ext>
            </a:extLst>
          </p:cNvPr>
          <p:cNvSpPr txBox="1">
            <a:spLocks/>
          </p:cNvSpPr>
          <p:nvPr/>
        </p:nvSpPr>
        <p:spPr>
          <a:xfrm>
            <a:off x="4786281" y="1490564"/>
            <a:ext cx="14175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Font typeface="Roboto Slab Regular"/>
              <a:buNone/>
            </a:pPr>
            <a:r>
              <a:rPr lang="en-US" sz="1100" dirty="0">
                <a:solidFill>
                  <a:srgbClr val="FFFFFF"/>
                </a:solidFill>
              </a:rPr>
              <a:t>Do flashes in schools; Show up in school public events.</a:t>
            </a:r>
          </a:p>
        </p:txBody>
      </p:sp>
      <p:grpSp>
        <p:nvGrpSpPr>
          <p:cNvPr id="39" name="Google Shape;479;p45">
            <a:extLst>
              <a:ext uri="{FF2B5EF4-FFF2-40B4-BE49-F238E27FC236}">
                <a16:creationId xmlns:a16="http://schemas.microsoft.com/office/drawing/2014/main" id="{A8780FE3-6B37-48D0-A44A-62F7B667D838}"/>
              </a:ext>
            </a:extLst>
          </p:cNvPr>
          <p:cNvGrpSpPr/>
          <p:nvPr/>
        </p:nvGrpSpPr>
        <p:grpSpPr>
          <a:xfrm>
            <a:off x="4171143" y="933413"/>
            <a:ext cx="2628134" cy="1284792"/>
            <a:chOff x="909206" y="933413"/>
            <a:chExt cx="2007719" cy="1286829"/>
          </a:xfrm>
        </p:grpSpPr>
        <p:sp>
          <p:nvSpPr>
            <p:cNvPr id="40" name="Google Shape;480;p45">
              <a:extLst>
                <a:ext uri="{FF2B5EF4-FFF2-40B4-BE49-F238E27FC236}">
                  <a16:creationId xmlns:a16="http://schemas.microsoft.com/office/drawing/2014/main" id="{5DEC71B3-497C-45F6-AFB3-7ABFE8B32660}"/>
                </a:ext>
              </a:extLst>
            </p:cNvPr>
            <p:cNvSpPr/>
            <p:nvPr/>
          </p:nvSpPr>
          <p:spPr>
            <a:xfrm flipH="1">
              <a:off x="909206" y="1334284"/>
              <a:ext cx="359923" cy="885957"/>
            </a:xfrm>
            <a:custGeom>
              <a:avLst/>
              <a:gdLst/>
              <a:ahLst/>
              <a:cxnLst/>
              <a:rect l="l" t="t" r="r" b="b"/>
              <a:pathLst>
                <a:path w="9486" h="23350" extrusionOk="0">
                  <a:moveTo>
                    <a:pt x="0" y="1"/>
                  </a:moveTo>
                  <a:lnTo>
                    <a:pt x="0" y="23349"/>
                  </a:lnTo>
                  <a:lnTo>
                    <a:pt x="9485" y="23349"/>
                  </a:lnTo>
                  <a:lnTo>
                    <a:pt x="9485" y="1"/>
                  </a:lnTo>
                  <a:close/>
                </a:path>
              </a:pathLst>
            </a:custGeom>
            <a:solidFill>
              <a:srgbClr val="FFFFFF">
                <a:alpha val="4846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1;p45">
              <a:extLst>
                <a:ext uri="{FF2B5EF4-FFF2-40B4-BE49-F238E27FC236}">
                  <a16:creationId xmlns:a16="http://schemas.microsoft.com/office/drawing/2014/main" id="{EDA2E50A-FD38-430F-852C-DBCB413AB7F8}"/>
                </a:ext>
              </a:extLst>
            </p:cNvPr>
            <p:cNvSpPr/>
            <p:nvPr/>
          </p:nvSpPr>
          <p:spPr>
            <a:xfrm flipH="1">
              <a:off x="909236" y="933413"/>
              <a:ext cx="2007689" cy="400900"/>
            </a:xfrm>
            <a:custGeom>
              <a:avLst/>
              <a:gdLst/>
              <a:ahLst/>
              <a:cxnLst/>
              <a:rect l="l" t="t" r="r" b="b"/>
              <a:pathLst>
                <a:path w="52914" h="10566" extrusionOk="0">
                  <a:moveTo>
                    <a:pt x="5487" y="1"/>
                  </a:moveTo>
                  <a:cubicBezTo>
                    <a:pt x="2569" y="1"/>
                    <a:pt x="1" y="2540"/>
                    <a:pt x="1" y="5459"/>
                  </a:cubicBezTo>
                  <a:cubicBezTo>
                    <a:pt x="1" y="8377"/>
                    <a:pt x="2569" y="10566"/>
                    <a:pt x="5487" y="10566"/>
                  </a:cubicBezTo>
                  <a:lnTo>
                    <a:pt x="52913" y="10566"/>
                  </a:lnTo>
                  <a:lnTo>
                    <a:pt x="42319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05;p45">
            <a:extLst>
              <a:ext uri="{FF2B5EF4-FFF2-40B4-BE49-F238E27FC236}">
                <a16:creationId xmlns:a16="http://schemas.microsoft.com/office/drawing/2014/main" id="{1F413143-0D2A-4B87-AC95-4294F2A0F9DE}"/>
              </a:ext>
            </a:extLst>
          </p:cNvPr>
          <p:cNvSpPr txBox="1">
            <a:spLocks/>
          </p:cNvSpPr>
          <p:nvPr/>
        </p:nvSpPr>
        <p:spPr>
          <a:xfrm flipH="1">
            <a:off x="4671612" y="882237"/>
            <a:ext cx="2223170" cy="45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Offline </a:t>
            </a:r>
            <a:r>
              <a:rPr lang="en-US" sz="1800" dirty="0">
                <a:solidFill>
                  <a:srgbClr val="FFFFFF"/>
                </a:solidFill>
                <a:latin typeface="Squada One"/>
              </a:rPr>
              <a:t>publicity Events</a:t>
            </a:r>
            <a:endParaRPr lang="es-ES" sz="1800" dirty="0">
              <a:solidFill>
                <a:srgbClr val="FFFFFF"/>
              </a:solidFill>
              <a:latin typeface="Squada One"/>
              <a:sym typeface="Squada One"/>
            </a:endParaRPr>
          </a:p>
        </p:txBody>
      </p:sp>
      <p:sp>
        <p:nvSpPr>
          <p:cNvPr id="43" name="Google Shape;474;p45">
            <a:extLst>
              <a:ext uri="{FF2B5EF4-FFF2-40B4-BE49-F238E27FC236}">
                <a16:creationId xmlns:a16="http://schemas.microsoft.com/office/drawing/2014/main" id="{554D9984-1145-4CFB-8F75-4A97957E704E}"/>
              </a:ext>
            </a:extLst>
          </p:cNvPr>
          <p:cNvSpPr txBox="1">
            <a:spLocks/>
          </p:cNvSpPr>
          <p:nvPr/>
        </p:nvSpPr>
        <p:spPr>
          <a:xfrm>
            <a:off x="1811113" y="3483814"/>
            <a:ext cx="1561260" cy="55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Font typeface="Roboto Slab Regular"/>
              <a:buNone/>
            </a:pPr>
            <a:r>
              <a:rPr lang="en-US" sz="1100" dirty="0">
                <a:solidFill>
                  <a:srgbClr val="FFFFFF"/>
                </a:solidFill>
              </a:rPr>
              <a:t>Exploit connections with high school management teams.</a:t>
            </a:r>
          </a:p>
        </p:txBody>
      </p:sp>
      <p:grpSp>
        <p:nvGrpSpPr>
          <p:cNvPr id="44" name="Google Shape;479;p45">
            <a:extLst>
              <a:ext uri="{FF2B5EF4-FFF2-40B4-BE49-F238E27FC236}">
                <a16:creationId xmlns:a16="http://schemas.microsoft.com/office/drawing/2014/main" id="{70AA2F54-6B8D-4A13-9DEA-39C1C5DC54D6}"/>
              </a:ext>
            </a:extLst>
          </p:cNvPr>
          <p:cNvGrpSpPr/>
          <p:nvPr/>
        </p:nvGrpSpPr>
        <p:grpSpPr>
          <a:xfrm>
            <a:off x="1310681" y="2923258"/>
            <a:ext cx="2007719" cy="1286829"/>
            <a:chOff x="909206" y="933413"/>
            <a:chExt cx="2007719" cy="1286829"/>
          </a:xfrm>
        </p:grpSpPr>
        <p:sp>
          <p:nvSpPr>
            <p:cNvPr id="45" name="Google Shape;480;p45">
              <a:extLst>
                <a:ext uri="{FF2B5EF4-FFF2-40B4-BE49-F238E27FC236}">
                  <a16:creationId xmlns:a16="http://schemas.microsoft.com/office/drawing/2014/main" id="{1476EEE0-A050-44FE-89D8-60894C8FEA72}"/>
                </a:ext>
              </a:extLst>
            </p:cNvPr>
            <p:cNvSpPr/>
            <p:nvPr/>
          </p:nvSpPr>
          <p:spPr>
            <a:xfrm flipH="1">
              <a:off x="909206" y="1334284"/>
              <a:ext cx="359923" cy="885957"/>
            </a:xfrm>
            <a:custGeom>
              <a:avLst/>
              <a:gdLst/>
              <a:ahLst/>
              <a:cxnLst/>
              <a:rect l="l" t="t" r="r" b="b"/>
              <a:pathLst>
                <a:path w="9486" h="23350" extrusionOk="0">
                  <a:moveTo>
                    <a:pt x="0" y="1"/>
                  </a:moveTo>
                  <a:lnTo>
                    <a:pt x="0" y="23349"/>
                  </a:lnTo>
                  <a:lnTo>
                    <a:pt x="9485" y="23349"/>
                  </a:lnTo>
                  <a:lnTo>
                    <a:pt x="9485" y="1"/>
                  </a:lnTo>
                  <a:close/>
                </a:path>
              </a:pathLst>
            </a:custGeom>
            <a:solidFill>
              <a:srgbClr val="FFFFFF">
                <a:alpha val="4846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1;p45">
              <a:extLst>
                <a:ext uri="{FF2B5EF4-FFF2-40B4-BE49-F238E27FC236}">
                  <a16:creationId xmlns:a16="http://schemas.microsoft.com/office/drawing/2014/main" id="{14B366A2-B5B4-4A16-9F0D-520A5F81EE32}"/>
                </a:ext>
              </a:extLst>
            </p:cNvPr>
            <p:cNvSpPr/>
            <p:nvPr/>
          </p:nvSpPr>
          <p:spPr>
            <a:xfrm flipH="1">
              <a:off x="909236" y="933413"/>
              <a:ext cx="2007689" cy="400900"/>
            </a:xfrm>
            <a:custGeom>
              <a:avLst/>
              <a:gdLst/>
              <a:ahLst/>
              <a:cxnLst/>
              <a:rect l="l" t="t" r="r" b="b"/>
              <a:pathLst>
                <a:path w="52914" h="10566" extrusionOk="0">
                  <a:moveTo>
                    <a:pt x="5487" y="1"/>
                  </a:moveTo>
                  <a:cubicBezTo>
                    <a:pt x="2569" y="1"/>
                    <a:pt x="1" y="2540"/>
                    <a:pt x="1" y="5459"/>
                  </a:cubicBezTo>
                  <a:cubicBezTo>
                    <a:pt x="1" y="8377"/>
                    <a:pt x="2569" y="10566"/>
                    <a:pt x="5487" y="10566"/>
                  </a:cubicBezTo>
                  <a:lnTo>
                    <a:pt x="52913" y="10566"/>
                  </a:lnTo>
                  <a:lnTo>
                    <a:pt x="42319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505;p45">
            <a:extLst>
              <a:ext uri="{FF2B5EF4-FFF2-40B4-BE49-F238E27FC236}">
                <a16:creationId xmlns:a16="http://schemas.microsoft.com/office/drawing/2014/main" id="{30632D58-54B4-40F3-AD45-D13F1A4E7F6E}"/>
              </a:ext>
            </a:extLst>
          </p:cNvPr>
          <p:cNvSpPr txBox="1">
            <a:spLocks/>
          </p:cNvSpPr>
          <p:nvPr/>
        </p:nvSpPr>
        <p:spPr>
          <a:xfrm flipH="1">
            <a:off x="1811150" y="2874120"/>
            <a:ext cx="1234054" cy="36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Font typeface="Roboto Slab Regular"/>
              <a:buNone/>
            </a:pPr>
            <a:r>
              <a:rPr lang="es-ES" sz="1800" dirty="0" err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Phone-call</a:t>
            </a:r>
            <a:endParaRPr lang="es-ES" sz="18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8" name="Google Shape;474;p45">
            <a:extLst>
              <a:ext uri="{FF2B5EF4-FFF2-40B4-BE49-F238E27FC236}">
                <a16:creationId xmlns:a16="http://schemas.microsoft.com/office/drawing/2014/main" id="{AB46C156-CEB0-4B38-9067-B471647885EB}"/>
              </a:ext>
            </a:extLst>
          </p:cNvPr>
          <p:cNvSpPr txBox="1">
            <a:spLocks/>
          </p:cNvSpPr>
          <p:nvPr/>
        </p:nvSpPr>
        <p:spPr>
          <a:xfrm>
            <a:off x="4671575" y="3481777"/>
            <a:ext cx="14175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Font typeface="Roboto Slab Regular"/>
              <a:buNone/>
            </a:pPr>
            <a:r>
              <a:rPr lang="en-US" sz="1100" dirty="0">
                <a:solidFill>
                  <a:srgbClr val="FFFFFF"/>
                </a:solidFill>
              </a:rPr>
              <a:t>Propose for official cooperation with schools.</a:t>
            </a:r>
          </a:p>
        </p:txBody>
      </p:sp>
      <p:grpSp>
        <p:nvGrpSpPr>
          <p:cNvPr id="49" name="Google Shape;479;p45">
            <a:extLst>
              <a:ext uri="{FF2B5EF4-FFF2-40B4-BE49-F238E27FC236}">
                <a16:creationId xmlns:a16="http://schemas.microsoft.com/office/drawing/2014/main" id="{EE8EEA73-0910-4CFC-9725-FDB7D9B25020}"/>
              </a:ext>
            </a:extLst>
          </p:cNvPr>
          <p:cNvGrpSpPr/>
          <p:nvPr/>
        </p:nvGrpSpPr>
        <p:grpSpPr>
          <a:xfrm>
            <a:off x="4171143" y="2921221"/>
            <a:ext cx="2007719" cy="1286829"/>
            <a:chOff x="909206" y="933413"/>
            <a:chExt cx="2007719" cy="1286829"/>
          </a:xfrm>
        </p:grpSpPr>
        <p:sp>
          <p:nvSpPr>
            <p:cNvPr id="50" name="Google Shape;480;p45">
              <a:extLst>
                <a:ext uri="{FF2B5EF4-FFF2-40B4-BE49-F238E27FC236}">
                  <a16:creationId xmlns:a16="http://schemas.microsoft.com/office/drawing/2014/main" id="{4549F0B7-4BED-4CCC-BFD7-378BF3E4F4AA}"/>
                </a:ext>
              </a:extLst>
            </p:cNvPr>
            <p:cNvSpPr/>
            <p:nvPr/>
          </p:nvSpPr>
          <p:spPr>
            <a:xfrm flipH="1">
              <a:off x="909206" y="1334284"/>
              <a:ext cx="359923" cy="885957"/>
            </a:xfrm>
            <a:custGeom>
              <a:avLst/>
              <a:gdLst/>
              <a:ahLst/>
              <a:cxnLst/>
              <a:rect l="l" t="t" r="r" b="b"/>
              <a:pathLst>
                <a:path w="9486" h="23350" extrusionOk="0">
                  <a:moveTo>
                    <a:pt x="0" y="1"/>
                  </a:moveTo>
                  <a:lnTo>
                    <a:pt x="0" y="23349"/>
                  </a:lnTo>
                  <a:lnTo>
                    <a:pt x="9485" y="23349"/>
                  </a:lnTo>
                  <a:lnTo>
                    <a:pt x="9485" y="1"/>
                  </a:lnTo>
                  <a:close/>
                </a:path>
              </a:pathLst>
            </a:custGeom>
            <a:solidFill>
              <a:srgbClr val="FFFFFF">
                <a:alpha val="4846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;p45">
              <a:extLst>
                <a:ext uri="{FF2B5EF4-FFF2-40B4-BE49-F238E27FC236}">
                  <a16:creationId xmlns:a16="http://schemas.microsoft.com/office/drawing/2014/main" id="{DEE0A064-E6FE-4D3B-A501-D450EA049D09}"/>
                </a:ext>
              </a:extLst>
            </p:cNvPr>
            <p:cNvSpPr/>
            <p:nvPr/>
          </p:nvSpPr>
          <p:spPr>
            <a:xfrm flipH="1">
              <a:off x="909236" y="933413"/>
              <a:ext cx="2007689" cy="400900"/>
            </a:xfrm>
            <a:custGeom>
              <a:avLst/>
              <a:gdLst/>
              <a:ahLst/>
              <a:cxnLst/>
              <a:rect l="l" t="t" r="r" b="b"/>
              <a:pathLst>
                <a:path w="52914" h="10566" extrusionOk="0">
                  <a:moveTo>
                    <a:pt x="5487" y="1"/>
                  </a:moveTo>
                  <a:cubicBezTo>
                    <a:pt x="2569" y="1"/>
                    <a:pt x="1" y="2540"/>
                    <a:pt x="1" y="5459"/>
                  </a:cubicBezTo>
                  <a:cubicBezTo>
                    <a:pt x="1" y="8377"/>
                    <a:pt x="2569" y="10566"/>
                    <a:pt x="5487" y="10566"/>
                  </a:cubicBezTo>
                  <a:lnTo>
                    <a:pt x="52913" y="10566"/>
                  </a:lnTo>
                  <a:lnTo>
                    <a:pt x="42319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05;p45">
            <a:extLst>
              <a:ext uri="{FF2B5EF4-FFF2-40B4-BE49-F238E27FC236}">
                <a16:creationId xmlns:a16="http://schemas.microsoft.com/office/drawing/2014/main" id="{850EB854-0A7B-4936-BDF6-8FA46E70495F}"/>
              </a:ext>
            </a:extLst>
          </p:cNvPr>
          <p:cNvSpPr txBox="1">
            <a:spLocks/>
          </p:cNvSpPr>
          <p:nvPr/>
        </p:nvSpPr>
        <p:spPr>
          <a:xfrm flipH="1">
            <a:off x="4671612" y="2872083"/>
            <a:ext cx="925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b="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Font typeface="Roboto Slab Regular"/>
              <a:buNone/>
            </a:pPr>
            <a:r>
              <a:rPr lang="es-ES" sz="1800" dirty="0" err="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Proposal</a:t>
            </a:r>
            <a:endParaRPr lang="es-ES" sz="18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210456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zh-CN" dirty="0"/>
              <a:t>Business</a:t>
            </a:r>
            <a:r>
              <a:rPr lang="en-US" altLang="zh-CN" b="0" dirty="0"/>
              <a:t> Overview</a:t>
            </a:r>
            <a:endParaRPr b="0"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1"/>
          </p:nvPr>
        </p:nvSpPr>
        <p:spPr>
          <a:xfrm>
            <a:off x="3058799" y="2871152"/>
            <a:ext cx="3026402" cy="60189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en-US" dirty="0"/>
              <a:t>Entrepreneurship Education for </a:t>
            </a:r>
          </a:p>
          <a:p>
            <a:pPr marL="0" lvl="0" indent="0"/>
            <a:r>
              <a:rPr lang="en-US" dirty="0"/>
              <a:t>Chinese High School Student</a:t>
            </a:r>
            <a:endParaRPr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1</a:t>
            </a:r>
            <a:endParaRPr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0;p43">
            <a:extLst>
              <a:ext uri="{FF2B5EF4-FFF2-40B4-BE49-F238E27FC236}">
                <a16:creationId xmlns:a16="http://schemas.microsoft.com/office/drawing/2014/main" id="{9C2DB9F8-4B81-4C1B-8E55-C65A93540705}"/>
              </a:ext>
            </a:extLst>
          </p:cNvPr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B9F9B-A7D0-4764-B0FE-A18A3C854A4A}"/>
              </a:ext>
            </a:extLst>
          </p:cNvPr>
          <p:cNvSpPr/>
          <p:nvPr/>
        </p:nvSpPr>
        <p:spPr>
          <a:xfrm>
            <a:off x="169088" y="169517"/>
            <a:ext cx="32079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accent2"/>
                </a:solidFill>
                <a:latin typeface="Squada One"/>
                <a:sym typeface="Squada One"/>
              </a:rPr>
              <a:t>Break-even Analysis</a:t>
            </a:r>
            <a:endParaRPr lang="en-US" sz="3000" dirty="0">
              <a:solidFill>
                <a:schemeClr val="accent2"/>
              </a:solidFill>
              <a:latin typeface="Squada One"/>
              <a:sym typeface="Squada One"/>
            </a:endParaRPr>
          </a:p>
        </p:txBody>
      </p:sp>
      <p:sp>
        <p:nvSpPr>
          <p:cNvPr id="17" name="Google Shape;442;p43">
            <a:extLst>
              <a:ext uri="{FF2B5EF4-FFF2-40B4-BE49-F238E27FC236}">
                <a16:creationId xmlns:a16="http://schemas.microsoft.com/office/drawing/2014/main" id="{84F70AF9-52D7-4A2E-B2B8-CE3F2A79FFF1}"/>
              </a:ext>
            </a:extLst>
          </p:cNvPr>
          <p:cNvSpPr txBox="1"/>
          <p:nvPr/>
        </p:nvSpPr>
        <p:spPr>
          <a:xfrm>
            <a:off x="1773052" y="3684718"/>
            <a:ext cx="2456202" cy="8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quada One" panose="02010600030101010101" charset="0"/>
                <a:ea typeface="DM Serif Display"/>
                <a:cs typeface="DM Serif Display"/>
                <a:sym typeface="DM Serif Display"/>
              </a:rPr>
              <a:t>Big Loss (-$5700)</a:t>
            </a:r>
            <a:br>
              <a:rPr lang="es" sz="18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-US" sz="1100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Focusing heavily on product</a:t>
            </a:r>
            <a:endParaRPr sz="1100" dirty="0">
              <a:solidFill>
                <a:schemeClr val="accent2"/>
              </a:solidFill>
              <a:latin typeface="Roboto Slab Regular"/>
              <a:ea typeface="Roboto Slab Regular"/>
              <a:sym typeface="Open Sans Light"/>
            </a:endParaRPr>
          </a:p>
        </p:txBody>
      </p:sp>
      <p:sp>
        <p:nvSpPr>
          <p:cNvPr id="21" name="Google Shape;442;p43">
            <a:extLst>
              <a:ext uri="{FF2B5EF4-FFF2-40B4-BE49-F238E27FC236}">
                <a16:creationId xmlns:a16="http://schemas.microsoft.com/office/drawing/2014/main" id="{2657C753-A834-40BE-95AD-2DEDA847AD54}"/>
              </a:ext>
            </a:extLst>
          </p:cNvPr>
          <p:cNvSpPr txBox="1"/>
          <p:nvPr/>
        </p:nvSpPr>
        <p:spPr>
          <a:xfrm>
            <a:off x="2404844" y="2755278"/>
            <a:ext cx="2456202" cy="8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quada One" panose="02010600030101010101" charset="0"/>
                <a:ea typeface="DM Serif Display"/>
                <a:cs typeface="DM Serif Display"/>
                <a:sym typeface="DM Serif Display"/>
              </a:rPr>
              <a:t>Loss (-$1700)</a:t>
            </a:r>
            <a:br>
              <a:rPr lang="es" sz="18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-US" sz="1100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Start marketing campaigns and show tractions</a:t>
            </a:r>
            <a:endParaRPr sz="1100" dirty="0">
              <a:solidFill>
                <a:schemeClr val="accent2"/>
              </a:solidFill>
              <a:latin typeface="Roboto Slab Regular"/>
              <a:ea typeface="Roboto Slab Regular"/>
              <a:sym typeface="Open Sans Light"/>
            </a:endParaRPr>
          </a:p>
        </p:txBody>
      </p:sp>
      <p:sp>
        <p:nvSpPr>
          <p:cNvPr id="24" name="Google Shape;442;p43">
            <a:extLst>
              <a:ext uri="{FF2B5EF4-FFF2-40B4-BE49-F238E27FC236}">
                <a16:creationId xmlns:a16="http://schemas.microsoft.com/office/drawing/2014/main" id="{04EF3C47-017B-4F95-A2E3-3A00C02759BF}"/>
              </a:ext>
            </a:extLst>
          </p:cNvPr>
          <p:cNvSpPr txBox="1"/>
          <p:nvPr/>
        </p:nvSpPr>
        <p:spPr>
          <a:xfrm>
            <a:off x="3114404" y="2049447"/>
            <a:ext cx="2456202" cy="8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quada One" panose="02010600030101010101" charset="0"/>
                <a:ea typeface="DM Serif Display"/>
                <a:cs typeface="DM Serif Display"/>
                <a:sym typeface="DM Serif Display"/>
              </a:rPr>
              <a:t>Break Even</a:t>
            </a:r>
            <a:br>
              <a:rPr lang="es" sz="18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-US" sz="1100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Trigger the flywheel</a:t>
            </a:r>
            <a:endParaRPr sz="1100" dirty="0">
              <a:solidFill>
                <a:schemeClr val="accent2"/>
              </a:solidFill>
              <a:latin typeface="Roboto Slab Regular"/>
              <a:ea typeface="Roboto Slab Regular"/>
              <a:sym typeface="Open Sans Light"/>
            </a:endParaRPr>
          </a:p>
        </p:txBody>
      </p:sp>
      <p:sp>
        <p:nvSpPr>
          <p:cNvPr id="25" name="Google Shape;442;p43">
            <a:extLst>
              <a:ext uri="{FF2B5EF4-FFF2-40B4-BE49-F238E27FC236}">
                <a16:creationId xmlns:a16="http://schemas.microsoft.com/office/drawing/2014/main" id="{A33482FF-AC1F-4078-856E-B7D6A2E15732}"/>
              </a:ext>
            </a:extLst>
          </p:cNvPr>
          <p:cNvSpPr txBox="1"/>
          <p:nvPr/>
        </p:nvSpPr>
        <p:spPr>
          <a:xfrm>
            <a:off x="3753365" y="1343616"/>
            <a:ext cx="2456202" cy="8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quada One" panose="02010600030101010101" charset="0"/>
                <a:ea typeface="DM Serif Display"/>
                <a:cs typeface="DM Serif Display"/>
                <a:sym typeface="DM Serif Display"/>
              </a:rPr>
              <a:t>Profit</a:t>
            </a:r>
            <a:br>
              <a:rPr lang="es" sz="18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-US" sz="1100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Win publicity</a:t>
            </a:r>
            <a:endParaRPr sz="1100" dirty="0">
              <a:solidFill>
                <a:schemeClr val="accent2"/>
              </a:solidFill>
              <a:latin typeface="Roboto Slab Regular"/>
              <a:ea typeface="Roboto Slab Regular"/>
              <a:sym typeface="Open Sans Light"/>
            </a:endParaRPr>
          </a:p>
        </p:txBody>
      </p:sp>
      <p:sp>
        <p:nvSpPr>
          <p:cNvPr id="26" name="Google Shape;442;p43">
            <a:extLst>
              <a:ext uri="{FF2B5EF4-FFF2-40B4-BE49-F238E27FC236}">
                <a16:creationId xmlns:a16="http://schemas.microsoft.com/office/drawing/2014/main" id="{FF9B3A87-6112-4C36-9E5A-413C8EC164FC}"/>
              </a:ext>
            </a:extLst>
          </p:cNvPr>
          <p:cNvSpPr txBox="1"/>
          <p:nvPr/>
        </p:nvSpPr>
        <p:spPr>
          <a:xfrm>
            <a:off x="4442660" y="669701"/>
            <a:ext cx="2456202" cy="8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quada One" panose="02010600030101010101" charset="0"/>
                <a:ea typeface="DM Serif Display"/>
                <a:cs typeface="DM Serif Display"/>
                <a:sym typeface="DM Serif Display"/>
              </a:rPr>
              <a:t>High Profit</a:t>
            </a:r>
            <a:br>
              <a:rPr lang="es" sz="18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-US" sz="1100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Next Step</a:t>
            </a:r>
            <a:endParaRPr sz="1100" dirty="0">
              <a:solidFill>
                <a:schemeClr val="accent2"/>
              </a:solidFill>
              <a:latin typeface="Roboto Slab Regular"/>
              <a:ea typeface="Roboto Slab Regular"/>
              <a:sym typeface="Open Sans Ligh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1F7C81-77E2-448C-9EFF-10C73FD2538B}"/>
              </a:ext>
            </a:extLst>
          </p:cNvPr>
          <p:cNvCxnSpPr/>
          <p:nvPr/>
        </p:nvCxnSpPr>
        <p:spPr>
          <a:xfrm flipH="1">
            <a:off x="2961314" y="2311164"/>
            <a:ext cx="1267940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8B85257-B9EE-41C2-8092-4A15E4FBE11C}"/>
              </a:ext>
            </a:extLst>
          </p:cNvPr>
          <p:cNvSpPr/>
          <p:nvPr/>
        </p:nvSpPr>
        <p:spPr>
          <a:xfrm>
            <a:off x="1886303" y="2157275"/>
            <a:ext cx="2456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Slab Regular"/>
                <a:ea typeface="Roboto Slab Regular"/>
                <a:sym typeface="Open Sans Light"/>
              </a:rPr>
              <a:t>April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52"/>
          <p:cNvSpPr txBox="1">
            <a:spLocks noGrp="1"/>
          </p:cNvSpPr>
          <p:nvPr>
            <p:ph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$30,000</a:t>
            </a:r>
            <a:endParaRPr b="0" dirty="0"/>
          </a:p>
        </p:txBody>
      </p:sp>
      <p:sp>
        <p:nvSpPr>
          <p:cNvPr id="1566" name="Google Shape;1566;p52"/>
          <p:cNvSpPr txBox="1">
            <a:spLocks noGrp="1"/>
          </p:cNvSpPr>
          <p:nvPr>
            <p:ph type="subTitle" idx="1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 dirty="0"/>
              <a:t>for</a:t>
            </a:r>
            <a:endParaRPr sz="12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2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567" name="Google Shape;1567;p52"/>
          <p:cNvSpPr txBox="1">
            <a:spLocks noGrp="1"/>
          </p:cNvSpPr>
          <p:nvPr>
            <p:ph type="title" idx="2"/>
          </p:nvPr>
        </p:nvSpPr>
        <p:spPr>
          <a:xfrm>
            <a:off x="1376775" y="1795628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-ES" sz="2800" b="0" dirty="0"/>
              <a:t>10% </a:t>
            </a:r>
            <a:r>
              <a:rPr lang="es-ES" sz="2800" b="0" dirty="0" err="1"/>
              <a:t>Equity</a:t>
            </a:r>
            <a:r>
              <a:rPr lang="es-ES" sz="2800" b="0" dirty="0"/>
              <a:t> + </a:t>
            </a:r>
            <a:r>
              <a:rPr lang="en-US" sz="2800" dirty="0"/>
              <a:t>Advisory Board</a:t>
            </a:r>
            <a:r>
              <a:rPr lang="es-ES" sz="2800" b="0" dirty="0"/>
              <a:t> </a:t>
            </a:r>
            <a:endParaRPr sz="2800" b="0" dirty="0"/>
          </a:p>
        </p:txBody>
      </p:sp>
      <p:sp>
        <p:nvSpPr>
          <p:cNvPr id="1568" name="Google Shape;1568;p52"/>
          <p:cNvSpPr txBox="1">
            <a:spLocks noGrp="1"/>
          </p:cNvSpPr>
          <p:nvPr>
            <p:ph type="title" idx="3"/>
          </p:nvPr>
        </p:nvSpPr>
        <p:spPr>
          <a:xfrm>
            <a:off x="1376775" y="2543319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100% </a:t>
            </a:r>
            <a:r>
              <a:rPr lang="es-ES" sz="2400" b="0" dirty="0" err="1"/>
              <a:t>Spent</a:t>
            </a:r>
            <a:r>
              <a:rPr lang="es-ES" sz="2400" b="0" dirty="0"/>
              <a:t> </a:t>
            </a:r>
            <a:r>
              <a:rPr lang="es-ES" sz="2400" b="0" dirty="0" err="1"/>
              <a:t>on</a:t>
            </a:r>
            <a:r>
              <a:rPr lang="es-ES" sz="2400" b="0" dirty="0"/>
              <a:t> </a:t>
            </a:r>
            <a:r>
              <a:rPr lang="es-ES" sz="2400" b="0" dirty="0" err="1"/>
              <a:t>Product</a:t>
            </a:r>
            <a:r>
              <a:rPr lang="es-ES" sz="2400" b="0" dirty="0"/>
              <a:t> </a:t>
            </a:r>
            <a:r>
              <a:rPr lang="es-ES" sz="2400" b="0" dirty="0" err="1"/>
              <a:t>Development</a:t>
            </a:r>
            <a:endParaRPr sz="2400" b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052F3B-1F2C-470F-8C3C-2A164008AECC}"/>
              </a:ext>
            </a:extLst>
          </p:cNvPr>
          <p:cNvSpPr/>
          <p:nvPr/>
        </p:nvSpPr>
        <p:spPr>
          <a:xfrm>
            <a:off x="169088" y="169517"/>
            <a:ext cx="39693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  <a:latin typeface="Squada One"/>
                <a:sym typeface="Squada One"/>
              </a:rPr>
              <a:t>Angel Investment Intention</a:t>
            </a:r>
            <a:endParaRPr lang="en-US" sz="3000" dirty="0">
              <a:solidFill>
                <a:srgbClr val="FFFFFF"/>
              </a:solidFill>
              <a:latin typeface="Squada One"/>
              <a:sym typeface="Squada One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2008D-970A-4985-8AF3-A54CE97DF93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C449C57-5728-48A6-9134-E2BB08E398C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51"/>
          <p:cNvSpPr txBox="1">
            <a:spLocks noGrp="1"/>
          </p:cNvSpPr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b="0" dirty="0">
                <a:solidFill>
                  <a:srgbClr val="FFFFFF"/>
                </a:solidFill>
              </a:rPr>
              <a:t>50% </a:t>
            </a:r>
            <a:r>
              <a:rPr lang="es-ES" sz="4500" b="0" dirty="0" err="1">
                <a:solidFill>
                  <a:srgbClr val="FFFFFF"/>
                </a:solidFill>
              </a:rPr>
              <a:t>Market</a:t>
            </a:r>
            <a:r>
              <a:rPr lang="es-ES" sz="4500" b="0" dirty="0">
                <a:solidFill>
                  <a:srgbClr val="FFFFFF"/>
                </a:solidFill>
              </a:rPr>
              <a:t> Share</a:t>
            </a:r>
            <a:endParaRPr sz="4500" b="0" dirty="0">
              <a:solidFill>
                <a:srgbClr val="FFFFFF"/>
              </a:solidFill>
            </a:endParaRPr>
          </a:p>
        </p:txBody>
      </p:sp>
      <p:sp>
        <p:nvSpPr>
          <p:cNvPr id="1560" name="Google Shape;1560;p51"/>
          <p:cNvSpPr txBox="1">
            <a:spLocks noGrp="1"/>
          </p:cNvSpPr>
          <p:nvPr>
            <p:ph type="subTitle" idx="1"/>
          </p:nvPr>
        </p:nvSpPr>
        <p:spPr>
          <a:xfrm>
            <a:off x="2893475" y="3076689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In 2 years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046CC9-3087-44D5-9DA8-76889F609045}"/>
              </a:ext>
            </a:extLst>
          </p:cNvPr>
          <p:cNvSpPr/>
          <p:nvPr/>
        </p:nvSpPr>
        <p:spPr>
          <a:xfrm>
            <a:off x="169088" y="169517"/>
            <a:ext cx="2621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  <a:latin typeface="Squada One"/>
                <a:sym typeface="Squada One"/>
              </a:rPr>
              <a:t>Defining Success</a:t>
            </a:r>
            <a:endParaRPr lang="en-US" sz="3000" dirty="0">
              <a:solidFill>
                <a:srgbClr val="FFFFFF"/>
              </a:solidFill>
              <a:latin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36213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9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THANKS!</a:t>
            </a:r>
            <a:endParaRPr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300B41-1CF4-4FD6-80B5-354D83C70B5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02217" y="3846594"/>
            <a:ext cx="2383500" cy="763800"/>
          </a:xfrm>
        </p:spPr>
        <p:txBody>
          <a:bodyPr/>
          <a:lstStyle/>
          <a:p>
            <a:r>
              <a:rPr lang="en-US" dirty="0"/>
              <a:t>Try the MVP for our app!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D8024A-5DB1-41B7-B951-9CF15777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97" y="2037470"/>
            <a:ext cx="1709750" cy="17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3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0"/>
          <p:cNvSpPr txBox="1">
            <a:spLocks noGrp="1"/>
          </p:cNvSpPr>
          <p:nvPr>
            <p:ph type="subTitle" idx="4294967295"/>
          </p:nvPr>
        </p:nvSpPr>
        <p:spPr>
          <a:xfrm flipH="1">
            <a:off x="4645631" y="2534077"/>
            <a:ext cx="2383500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03</a:t>
            </a:r>
            <a:endParaRPr/>
          </a:p>
        </p:txBody>
      </p:sp>
      <p:sp>
        <p:nvSpPr>
          <p:cNvPr id="1552" name="Google Shape;1552;p5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Projections</a:t>
            </a:r>
            <a:r>
              <a:rPr lang="es-ES" dirty="0"/>
              <a:t> in </a:t>
            </a:r>
            <a:r>
              <a:rPr lang="es-ES" dirty="0" err="1"/>
              <a:t>detail</a:t>
            </a:r>
            <a:r>
              <a:rPr lang="es-ES" dirty="0"/>
              <a:t>, </a:t>
            </a:r>
            <a:r>
              <a:rPr lang="es-ES" dirty="0" err="1"/>
              <a:t>Comeptition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and more</a:t>
            </a:r>
            <a:endParaRPr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7DE7A2-0192-4979-9850-62D8031F0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BD8CFD5-6E77-4F92-9245-2DB1EC924AA8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s-ES" dirty="0" err="1"/>
              <a:t>Appendix</a:t>
            </a:r>
            <a:r>
              <a:rPr lang="es-ES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20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>
            <a:off x="612633" y="1332722"/>
            <a:ext cx="3121200" cy="312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br>
              <a:rPr lang="en" sz="4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Acquired</a:t>
            </a:r>
            <a:endParaRPr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7F7F7F"/>
              </a:buClr>
              <a:buSzPts val="1200"/>
              <a:buNone/>
            </a:pP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Roadmap, metrics milestones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4648199" y="1758609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25"/>
          <p:cNvSpPr txBox="1"/>
          <p:nvPr/>
        </p:nvSpPr>
        <p:spPr>
          <a:xfrm>
            <a:off x="4648199" y="1335066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None/>
            </a:pPr>
            <a:r>
              <a:rPr lang="en" sz="2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Milestone #1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4648199" y="1800902"/>
            <a:ext cx="4101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" sz="10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MVP Launched + Iterations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4" name="Google Shape;294;p25"/>
          <p:cNvCxnSpPr/>
          <p:nvPr/>
        </p:nvCxnSpPr>
        <p:spPr>
          <a:xfrm>
            <a:off x="4648199" y="2848802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25"/>
          <p:cNvSpPr txBox="1"/>
          <p:nvPr/>
        </p:nvSpPr>
        <p:spPr>
          <a:xfrm>
            <a:off x="4648199" y="2425259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</a:pPr>
            <a:r>
              <a:rPr lang="en" sz="24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Milestone #2</a:t>
            </a:r>
            <a:endParaRPr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4648199" y="2891095"/>
            <a:ext cx="4101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" sz="10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1000 Users (10% of the niche market) acquired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7" name="Google Shape;297;p25"/>
          <p:cNvCxnSpPr/>
          <p:nvPr/>
        </p:nvCxnSpPr>
        <p:spPr>
          <a:xfrm>
            <a:off x="4648199" y="3924932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5"/>
          <p:cNvSpPr txBox="1"/>
          <p:nvPr/>
        </p:nvSpPr>
        <p:spPr>
          <a:xfrm>
            <a:off x="4648199" y="3501390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None/>
            </a:pPr>
            <a:r>
              <a:rPr lang="en" sz="24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Milestone #3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4648199" y="3967224"/>
            <a:ext cx="4101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" sz="10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Partnership school acquired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1"/>
            <a:ext cx="9144000" cy="289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3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7F7F7F"/>
              </a:buClr>
              <a:buSzPts val="1200"/>
              <a:buNone/>
            </a:pPr>
            <a:endParaRPr dirty="0"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Measuring Success</a:t>
            </a:r>
            <a:endParaRPr dirty="0"/>
          </a:p>
        </p:txBody>
      </p:sp>
      <p:sp>
        <p:nvSpPr>
          <p:cNvPr id="252" name="Google Shape;252;p23"/>
          <p:cNvSpPr/>
          <p:nvPr/>
        </p:nvSpPr>
        <p:spPr>
          <a:xfrm>
            <a:off x="1193967" y="2223175"/>
            <a:ext cx="1325400" cy="132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832727" y="3660398"/>
            <a:ext cx="2038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MAU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Play 3 or more times a month</a:t>
            </a:r>
            <a:endParaRPr sz="1051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3911684" y="2223175"/>
            <a:ext cx="1325400" cy="132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397206" y="3685827"/>
            <a:ext cx="2349587" cy="5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MAU increase by 20% a month/campus</a:t>
            </a:r>
          </a:p>
        </p:txBody>
      </p:sp>
      <p:sp>
        <p:nvSpPr>
          <p:cNvPr id="256" name="Google Shape;256;p23"/>
          <p:cNvSpPr/>
          <p:nvPr/>
        </p:nvSpPr>
        <p:spPr>
          <a:xfrm>
            <a:off x="6629400" y="2223175"/>
            <a:ext cx="1325400" cy="132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272921" y="3660396"/>
            <a:ext cx="2038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CVR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Ratio of Users to Paying Users</a:t>
            </a:r>
            <a:endParaRPr sz="1051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879898" y="1353718"/>
            <a:ext cx="738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One Number that Matters: Total Active User</a:t>
            </a:r>
            <a:endParaRPr lang="en-US" sz="16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4326730" y="2626159"/>
            <a:ext cx="495303" cy="500628"/>
          </a:xfrm>
          <a:custGeom>
            <a:avLst/>
            <a:gdLst/>
            <a:ahLst/>
            <a:cxnLst/>
            <a:rect l="l" t="t" r="r" b="b"/>
            <a:pathLst>
              <a:path w="115" h="116" extrusionOk="0">
                <a:moveTo>
                  <a:pt x="112" y="89"/>
                </a:moveTo>
                <a:cubicBezTo>
                  <a:pt x="109" y="83"/>
                  <a:pt x="97" y="80"/>
                  <a:pt x="86" y="75"/>
                </a:cubicBezTo>
                <a:cubicBezTo>
                  <a:pt x="75" y="71"/>
                  <a:pt x="72" y="69"/>
                  <a:pt x="72" y="69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6" y="55"/>
                  <a:pt x="77" y="45"/>
                </a:cubicBezTo>
                <a:cubicBezTo>
                  <a:pt x="80" y="45"/>
                  <a:pt x="83" y="41"/>
                  <a:pt x="83" y="38"/>
                </a:cubicBezTo>
                <a:cubicBezTo>
                  <a:pt x="83" y="36"/>
                  <a:pt x="83" y="29"/>
                  <a:pt x="79" y="30"/>
                </a:cubicBezTo>
                <a:cubicBezTo>
                  <a:pt x="80" y="25"/>
                  <a:pt x="81" y="20"/>
                  <a:pt x="80" y="18"/>
                </a:cubicBezTo>
                <a:cubicBezTo>
                  <a:pt x="80" y="9"/>
                  <a:pt x="71" y="0"/>
                  <a:pt x="58" y="0"/>
                </a:cubicBezTo>
                <a:cubicBezTo>
                  <a:pt x="45" y="0"/>
                  <a:pt x="36" y="9"/>
                  <a:pt x="35" y="18"/>
                </a:cubicBezTo>
                <a:cubicBezTo>
                  <a:pt x="35" y="20"/>
                  <a:pt x="35" y="25"/>
                  <a:pt x="36" y="30"/>
                </a:cubicBezTo>
                <a:cubicBezTo>
                  <a:pt x="33" y="29"/>
                  <a:pt x="32" y="36"/>
                  <a:pt x="33" y="38"/>
                </a:cubicBezTo>
                <a:cubicBezTo>
                  <a:pt x="33" y="41"/>
                  <a:pt x="35" y="45"/>
                  <a:pt x="38" y="45"/>
                </a:cubicBezTo>
                <a:cubicBezTo>
                  <a:pt x="39" y="55"/>
                  <a:pt x="44" y="58"/>
                  <a:pt x="44" y="58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1" y="71"/>
                  <a:pt x="30" y="75"/>
                </a:cubicBezTo>
                <a:cubicBezTo>
                  <a:pt x="18" y="80"/>
                  <a:pt x="7" y="83"/>
                  <a:pt x="4" y="89"/>
                </a:cubicBezTo>
                <a:cubicBezTo>
                  <a:pt x="0" y="93"/>
                  <a:pt x="1" y="116"/>
                  <a:pt x="1" y="116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4" y="116"/>
                  <a:pt x="115" y="93"/>
                  <a:pt x="112" y="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6935619" y="2578981"/>
            <a:ext cx="712955" cy="594984"/>
          </a:xfrm>
          <a:custGeom>
            <a:avLst/>
            <a:gdLst/>
            <a:ahLst/>
            <a:cxnLst/>
            <a:rect l="l" t="t" r="r" b="b"/>
            <a:pathLst>
              <a:path w="695" h="580" extrusionOk="0">
                <a:moveTo>
                  <a:pt x="309" y="313"/>
                </a:moveTo>
                <a:lnTo>
                  <a:pt x="396" y="313"/>
                </a:lnTo>
                <a:lnTo>
                  <a:pt x="409" y="314"/>
                </a:lnTo>
                <a:lnTo>
                  <a:pt x="422" y="316"/>
                </a:lnTo>
                <a:lnTo>
                  <a:pt x="435" y="319"/>
                </a:lnTo>
                <a:lnTo>
                  <a:pt x="447" y="324"/>
                </a:lnTo>
                <a:lnTo>
                  <a:pt x="458" y="329"/>
                </a:lnTo>
                <a:lnTo>
                  <a:pt x="469" y="336"/>
                </a:lnTo>
                <a:lnTo>
                  <a:pt x="479" y="343"/>
                </a:lnTo>
                <a:lnTo>
                  <a:pt x="488" y="352"/>
                </a:lnTo>
                <a:lnTo>
                  <a:pt x="496" y="361"/>
                </a:lnTo>
                <a:lnTo>
                  <a:pt x="504" y="371"/>
                </a:lnTo>
                <a:lnTo>
                  <a:pt x="510" y="381"/>
                </a:lnTo>
                <a:lnTo>
                  <a:pt x="516" y="393"/>
                </a:lnTo>
                <a:lnTo>
                  <a:pt x="520" y="405"/>
                </a:lnTo>
                <a:lnTo>
                  <a:pt x="524" y="417"/>
                </a:lnTo>
                <a:lnTo>
                  <a:pt x="526" y="430"/>
                </a:lnTo>
                <a:lnTo>
                  <a:pt x="526" y="443"/>
                </a:lnTo>
                <a:lnTo>
                  <a:pt x="526" y="548"/>
                </a:lnTo>
                <a:lnTo>
                  <a:pt x="525" y="548"/>
                </a:lnTo>
                <a:lnTo>
                  <a:pt x="519" y="552"/>
                </a:lnTo>
                <a:lnTo>
                  <a:pt x="517" y="552"/>
                </a:lnTo>
                <a:lnTo>
                  <a:pt x="515" y="553"/>
                </a:lnTo>
                <a:lnTo>
                  <a:pt x="512" y="555"/>
                </a:lnTo>
                <a:lnTo>
                  <a:pt x="508" y="556"/>
                </a:lnTo>
                <a:lnTo>
                  <a:pt x="502" y="558"/>
                </a:lnTo>
                <a:lnTo>
                  <a:pt x="496" y="560"/>
                </a:lnTo>
                <a:lnTo>
                  <a:pt x="489" y="563"/>
                </a:lnTo>
                <a:lnTo>
                  <a:pt x="480" y="565"/>
                </a:lnTo>
                <a:lnTo>
                  <a:pt x="471" y="568"/>
                </a:lnTo>
                <a:lnTo>
                  <a:pt x="461" y="570"/>
                </a:lnTo>
                <a:lnTo>
                  <a:pt x="450" y="573"/>
                </a:lnTo>
                <a:lnTo>
                  <a:pt x="438" y="575"/>
                </a:lnTo>
                <a:lnTo>
                  <a:pt x="425" y="577"/>
                </a:lnTo>
                <a:lnTo>
                  <a:pt x="411" y="578"/>
                </a:lnTo>
                <a:lnTo>
                  <a:pt x="396" y="579"/>
                </a:lnTo>
                <a:lnTo>
                  <a:pt x="380" y="580"/>
                </a:lnTo>
                <a:lnTo>
                  <a:pt x="364" y="580"/>
                </a:lnTo>
                <a:lnTo>
                  <a:pt x="349" y="580"/>
                </a:lnTo>
                <a:lnTo>
                  <a:pt x="333" y="580"/>
                </a:lnTo>
                <a:lnTo>
                  <a:pt x="317" y="578"/>
                </a:lnTo>
                <a:lnTo>
                  <a:pt x="300" y="577"/>
                </a:lnTo>
                <a:lnTo>
                  <a:pt x="282" y="574"/>
                </a:lnTo>
                <a:lnTo>
                  <a:pt x="264" y="571"/>
                </a:lnTo>
                <a:lnTo>
                  <a:pt x="246" y="567"/>
                </a:lnTo>
                <a:lnTo>
                  <a:pt x="227" y="563"/>
                </a:lnTo>
                <a:lnTo>
                  <a:pt x="207" y="558"/>
                </a:lnTo>
                <a:lnTo>
                  <a:pt x="186" y="552"/>
                </a:lnTo>
                <a:lnTo>
                  <a:pt x="179" y="550"/>
                </a:lnTo>
                <a:lnTo>
                  <a:pt x="179" y="548"/>
                </a:lnTo>
                <a:lnTo>
                  <a:pt x="179" y="443"/>
                </a:lnTo>
                <a:lnTo>
                  <a:pt x="179" y="430"/>
                </a:lnTo>
                <a:lnTo>
                  <a:pt x="181" y="417"/>
                </a:lnTo>
                <a:lnTo>
                  <a:pt x="185" y="405"/>
                </a:lnTo>
                <a:lnTo>
                  <a:pt x="189" y="393"/>
                </a:lnTo>
                <a:lnTo>
                  <a:pt x="195" y="381"/>
                </a:lnTo>
                <a:lnTo>
                  <a:pt x="201" y="371"/>
                </a:lnTo>
                <a:lnTo>
                  <a:pt x="209" y="361"/>
                </a:lnTo>
                <a:lnTo>
                  <a:pt x="217" y="352"/>
                </a:lnTo>
                <a:lnTo>
                  <a:pt x="226" y="343"/>
                </a:lnTo>
                <a:lnTo>
                  <a:pt x="236" y="336"/>
                </a:lnTo>
                <a:lnTo>
                  <a:pt x="247" y="329"/>
                </a:lnTo>
                <a:lnTo>
                  <a:pt x="259" y="324"/>
                </a:lnTo>
                <a:lnTo>
                  <a:pt x="270" y="319"/>
                </a:lnTo>
                <a:lnTo>
                  <a:pt x="283" y="316"/>
                </a:lnTo>
                <a:lnTo>
                  <a:pt x="296" y="314"/>
                </a:lnTo>
                <a:lnTo>
                  <a:pt x="309" y="313"/>
                </a:lnTo>
                <a:close/>
                <a:moveTo>
                  <a:pt x="479" y="209"/>
                </a:moveTo>
                <a:lnTo>
                  <a:pt x="564" y="209"/>
                </a:lnTo>
                <a:lnTo>
                  <a:pt x="577" y="210"/>
                </a:lnTo>
                <a:lnTo>
                  <a:pt x="590" y="212"/>
                </a:lnTo>
                <a:lnTo>
                  <a:pt x="603" y="215"/>
                </a:lnTo>
                <a:lnTo>
                  <a:pt x="615" y="219"/>
                </a:lnTo>
                <a:lnTo>
                  <a:pt x="626" y="225"/>
                </a:lnTo>
                <a:lnTo>
                  <a:pt x="637" y="231"/>
                </a:lnTo>
                <a:lnTo>
                  <a:pt x="647" y="239"/>
                </a:lnTo>
                <a:lnTo>
                  <a:pt x="656" y="247"/>
                </a:lnTo>
                <a:lnTo>
                  <a:pt x="665" y="256"/>
                </a:lnTo>
                <a:lnTo>
                  <a:pt x="672" y="266"/>
                </a:lnTo>
                <a:lnTo>
                  <a:pt x="679" y="277"/>
                </a:lnTo>
                <a:lnTo>
                  <a:pt x="685" y="288"/>
                </a:lnTo>
                <a:lnTo>
                  <a:pt x="689" y="300"/>
                </a:lnTo>
                <a:lnTo>
                  <a:pt x="692" y="313"/>
                </a:lnTo>
                <a:lnTo>
                  <a:pt x="694" y="325"/>
                </a:lnTo>
                <a:lnTo>
                  <a:pt x="695" y="339"/>
                </a:lnTo>
                <a:lnTo>
                  <a:pt x="695" y="444"/>
                </a:lnTo>
                <a:lnTo>
                  <a:pt x="694" y="444"/>
                </a:lnTo>
                <a:lnTo>
                  <a:pt x="687" y="447"/>
                </a:lnTo>
                <a:lnTo>
                  <a:pt x="686" y="448"/>
                </a:lnTo>
                <a:lnTo>
                  <a:pt x="684" y="448"/>
                </a:lnTo>
                <a:lnTo>
                  <a:pt x="680" y="450"/>
                </a:lnTo>
                <a:lnTo>
                  <a:pt x="676" y="452"/>
                </a:lnTo>
                <a:lnTo>
                  <a:pt x="671" y="454"/>
                </a:lnTo>
                <a:lnTo>
                  <a:pt x="665" y="456"/>
                </a:lnTo>
                <a:lnTo>
                  <a:pt x="658" y="458"/>
                </a:lnTo>
                <a:lnTo>
                  <a:pt x="649" y="461"/>
                </a:lnTo>
                <a:lnTo>
                  <a:pt x="640" y="463"/>
                </a:lnTo>
                <a:lnTo>
                  <a:pt x="630" y="466"/>
                </a:lnTo>
                <a:lnTo>
                  <a:pt x="619" y="468"/>
                </a:lnTo>
                <a:lnTo>
                  <a:pt x="607" y="470"/>
                </a:lnTo>
                <a:lnTo>
                  <a:pt x="594" y="472"/>
                </a:lnTo>
                <a:lnTo>
                  <a:pt x="581" y="474"/>
                </a:lnTo>
                <a:lnTo>
                  <a:pt x="566" y="475"/>
                </a:lnTo>
                <a:lnTo>
                  <a:pt x="550" y="476"/>
                </a:lnTo>
                <a:lnTo>
                  <a:pt x="550" y="443"/>
                </a:lnTo>
                <a:lnTo>
                  <a:pt x="550" y="429"/>
                </a:lnTo>
                <a:lnTo>
                  <a:pt x="548" y="416"/>
                </a:lnTo>
                <a:lnTo>
                  <a:pt x="545" y="403"/>
                </a:lnTo>
                <a:lnTo>
                  <a:pt x="541" y="390"/>
                </a:lnTo>
                <a:lnTo>
                  <a:pt x="536" y="378"/>
                </a:lnTo>
                <a:lnTo>
                  <a:pt x="530" y="367"/>
                </a:lnTo>
                <a:lnTo>
                  <a:pt x="523" y="356"/>
                </a:lnTo>
                <a:lnTo>
                  <a:pt x="515" y="346"/>
                </a:lnTo>
                <a:lnTo>
                  <a:pt x="506" y="336"/>
                </a:lnTo>
                <a:lnTo>
                  <a:pt x="497" y="327"/>
                </a:lnTo>
                <a:lnTo>
                  <a:pt x="487" y="319"/>
                </a:lnTo>
                <a:lnTo>
                  <a:pt x="476" y="312"/>
                </a:lnTo>
                <a:lnTo>
                  <a:pt x="464" y="306"/>
                </a:lnTo>
                <a:lnTo>
                  <a:pt x="452" y="300"/>
                </a:lnTo>
                <a:lnTo>
                  <a:pt x="440" y="296"/>
                </a:lnTo>
                <a:lnTo>
                  <a:pt x="448" y="287"/>
                </a:lnTo>
                <a:lnTo>
                  <a:pt x="456" y="278"/>
                </a:lnTo>
                <a:lnTo>
                  <a:pt x="462" y="268"/>
                </a:lnTo>
                <a:lnTo>
                  <a:pt x="467" y="257"/>
                </a:lnTo>
                <a:lnTo>
                  <a:pt x="472" y="246"/>
                </a:lnTo>
                <a:lnTo>
                  <a:pt x="475" y="234"/>
                </a:lnTo>
                <a:lnTo>
                  <a:pt x="477" y="222"/>
                </a:lnTo>
                <a:lnTo>
                  <a:pt x="479" y="209"/>
                </a:lnTo>
                <a:close/>
                <a:moveTo>
                  <a:pt x="130" y="209"/>
                </a:moveTo>
                <a:lnTo>
                  <a:pt x="217" y="209"/>
                </a:lnTo>
                <a:lnTo>
                  <a:pt x="227" y="209"/>
                </a:lnTo>
                <a:lnTo>
                  <a:pt x="228" y="222"/>
                </a:lnTo>
                <a:lnTo>
                  <a:pt x="230" y="234"/>
                </a:lnTo>
                <a:lnTo>
                  <a:pt x="233" y="246"/>
                </a:lnTo>
                <a:lnTo>
                  <a:pt x="238" y="257"/>
                </a:lnTo>
                <a:lnTo>
                  <a:pt x="243" y="268"/>
                </a:lnTo>
                <a:lnTo>
                  <a:pt x="250" y="278"/>
                </a:lnTo>
                <a:lnTo>
                  <a:pt x="257" y="287"/>
                </a:lnTo>
                <a:lnTo>
                  <a:pt x="265" y="296"/>
                </a:lnTo>
                <a:lnTo>
                  <a:pt x="253" y="300"/>
                </a:lnTo>
                <a:lnTo>
                  <a:pt x="241" y="306"/>
                </a:lnTo>
                <a:lnTo>
                  <a:pt x="229" y="312"/>
                </a:lnTo>
                <a:lnTo>
                  <a:pt x="218" y="319"/>
                </a:lnTo>
                <a:lnTo>
                  <a:pt x="208" y="327"/>
                </a:lnTo>
                <a:lnTo>
                  <a:pt x="199" y="336"/>
                </a:lnTo>
                <a:lnTo>
                  <a:pt x="190" y="346"/>
                </a:lnTo>
                <a:lnTo>
                  <a:pt x="182" y="356"/>
                </a:lnTo>
                <a:lnTo>
                  <a:pt x="175" y="367"/>
                </a:lnTo>
                <a:lnTo>
                  <a:pt x="169" y="378"/>
                </a:lnTo>
                <a:lnTo>
                  <a:pt x="164" y="390"/>
                </a:lnTo>
                <a:lnTo>
                  <a:pt x="160" y="403"/>
                </a:lnTo>
                <a:lnTo>
                  <a:pt x="157" y="416"/>
                </a:lnTo>
                <a:lnTo>
                  <a:pt x="155" y="429"/>
                </a:lnTo>
                <a:lnTo>
                  <a:pt x="155" y="443"/>
                </a:lnTo>
                <a:lnTo>
                  <a:pt x="155" y="475"/>
                </a:lnTo>
                <a:lnTo>
                  <a:pt x="138" y="474"/>
                </a:lnTo>
                <a:lnTo>
                  <a:pt x="121" y="472"/>
                </a:lnTo>
                <a:lnTo>
                  <a:pt x="104" y="470"/>
                </a:lnTo>
                <a:lnTo>
                  <a:pt x="86" y="467"/>
                </a:lnTo>
                <a:lnTo>
                  <a:pt x="67" y="463"/>
                </a:lnTo>
                <a:lnTo>
                  <a:pt x="48" y="459"/>
                </a:lnTo>
                <a:lnTo>
                  <a:pt x="28" y="454"/>
                </a:lnTo>
                <a:lnTo>
                  <a:pt x="8" y="448"/>
                </a:lnTo>
                <a:lnTo>
                  <a:pt x="0" y="445"/>
                </a:lnTo>
                <a:lnTo>
                  <a:pt x="0" y="444"/>
                </a:lnTo>
                <a:lnTo>
                  <a:pt x="0" y="339"/>
                </a:lnTo>
                <a:lnTo>
                  <a:pt x="1" y="325"/>
                </a:lnTo>
                <a:lnTo>
                  <a:pt x="3" y="313"/>
                </a:lnTo>
                <a:lnTo>
                  <a:pt x="6" y="300"/>
                </a:lnTo>
                <a:lnTo>
                  <a:pt x="10" y="288"/>
                </a:lnTo>
                <a:lnTo>
                  <a:pt x="16" y="277"/>
                </a:lnTo>
                <a:lnTo>
                  <a:pt x="22" y="266"/>
                </a:lnTo>
                <a:lnTo>
                  <a:pt x="30" y="256"/>
                </a:lnTo>
                <a:lnTo>
                  <a:pt x="38" y="247"/>
                </a:lnTo>
                <a:lnTo>
                  <a:pt x="48" y="239"/>
                </a:lnTo>
                <a:lnTo>
                  <a:pt x="58" y="231"/>
                </a:lnTo>
                <a:lnTo>
                  <a:pt x="68" y="225"/>
                </a:lnTo>
                <a:lnTo>
                  <a:pt x="80" y="219"/>
                </a:lnTo>
                <a:lnTo>
                  <a:pt x="92" y="215"/>
                </a:lnTo>
                <a:lnTo>
                  <a:pt x="104" y="212"/>
                </a:lnTo>
                <a:lnTo>
                  <a:pt x="117" y="210"/>
                </a:lnTo>
                <a:lnTo>
                  <a:pt x="130" y="209"/>
                </a:lnTo>
                <a:close/>
                <a:moveTo>
                  <a:pt x="352" y="104"/>
                </a:moveTo>
                <a:lnTo>
                  <a:pt x="364" y="105"/>
                </a:lnTo>
                <a:lnTo>
                  <a:pt x="374" y="106"/>
                </a:lnTo>
                <a:lnTo>
                  <a:pt x="385" y="109"/>
                </a:lnTo>
                <a:lnTo>
                  <a:pt x="394" y="113"/>
                </a:lnTo>
                <a:lnTo>
                  <a:pt x="404" y="118"/>
                </a:lnTo>
                <a:lnTo>
                  <a:pt x="413" y="124"/>
                </a:lnTo>
                <a:lnTo>
                  <a:pt x="421" y="130"/>
                </a:lnTo>
                <a:lnTo>
                  <a:pt x="428" y="138"/>
                </a:lnTo>
                <a:lnTo>
                  <a:pt x="435" y="146"/>
                </a:lnTo>
                <a:lnTo>
                  <a:pt x="441" y="154"/>
                </a:lnTo>
                <a:lnTo>
                  <a:pt x="445" y="164"/>
                </a:lnTo>
                <a:lnTo>
                  <a:pt x="449" y="173"/>
                </a:lnTo>
                <a:lnTo>
                  <a:pt x="452" y="184"/>
                </a:lnTo>
                <a:lnTo>
                  <a:pt x="454" y="194"/>
                </a:lnTo>
                <a:lnTo>
                  <a:pt x="454" y="205"/>
                </a:lnTo>
                <a:lnTo>
                  <a:pt x="454" y="216"/>
                </a:lnTo>
                <a:lnTo>
                  <a:pt x="452" y="227"/>
                </a:lnTo>
                <a:lnTo>
                  <a:pt x="449" y="237"/>
                </a:lnTo>
                <a:lnTo>
                  <a:pt x="445" y="247"/>
                </a:lnTo>
                <a:lnTo>
                  <a:pt x="441" y="257"/>
                </a:lnTo>
                <a:lnTo>
                  <a:pt x="435" y="265"/>
                </a:lnTo>
                <a:lnTo>
                  <a:pt x="428" y="273"/>
                </a:lnTo>
                <a:lnTo>
                  <a:pt x="421" y="281"/>
                </a:lnTo>
                <a:lnTo>
                  <a:pt x="413" y="287"/>
                </a:lnTo>
                <a:lnTo>
                  <a:pt x="404" y="293"/>
                </a:lnTo>
                <a:lnTo>
                  <a:pt x="394" y="297"/>
                </a:lnTo>
                <a:lnTo>
                  <a:pt x="385" y="301"/>
                </a:lnTo>
                <a:lnTo>
                  <a:pt x="374" y="304"/>
                </a:lnTo>
                <a:lnTo>
                  <a:pt x="364" y="306"/>
                </a:lnTo>
                <a:lnTo>
                  <a:pt x="352" y="307"/>
                </a:lnTo>
                <a:lnTo>
                  <a:pt x="341" y="306"/>
                </a:lnTo>
                <a:lnTo>
                  <a:pt x="331" y="304"/>
                </a:lnTo>
                <a:lnTo>
                  <a:pt x="320" y="301"/>
                </a:lnTo>
                <a:lnTo>
                  <a:pt x="310" y="297"/>
                </a:lnTo>
                <a:lnTo>
                  <a:pt x="301" y="293"/>
                </a:lnTo>
                <a:lnTo>
                  <a:pt x="292" y="287"/>
                </a:lnTo>
                <a:lnTo>
                  <a:pt x="284" y="281"/>
                </a:lnTo>
                <a:lnTo>
                  <a:pt x="277" y="273"/>
                </a:lnTo>
                <a:lnTo>
                  <a:pt x="270" y="265"/>
                </a:lnTo>
                <a:lnTo>
                  <a:pt x="265" y="257"/>
                </a:lnTo>
                <a:lnTo>
                  <a:pt x="260" y="247"/>
                </a:lnTo>
                <a:lnTo>
                  <a:pt x="256" y="237"/>
                </a:lnTo>
                <a:lnTo>
                  <a:pt x="253" y="227"/>
                </a:lnTo>
                <a:lnTo>
                  <a:pt x="251" y="216"/>
                </a:lnTo>
                <a:lnTo>
                  <a:pt x="251" y="205"/>
                </a:lnTo>
                <a:lnTo>
                  <a:pt x="251" y="194"/>
                </a:lnTo>
                <a:lnTo>
                  <a:pt x="253" y="184"/>
                </a:lnTo>
                <a:lnTo>
                  <a:pt x="256" y="173"/>
                </a:lnTo>
                <a:lnTo>
                  <a:pt x="260" y="164"/>
                </a:lnTo>
                <a:lnTo>
                  <a:pt x="265" y="154"/>
                </a:lnTo>
                <a:lnTo>
                  <a:pt x="270" y="146"/>
                </a:lnTo>
                <a:lnTo>
                  <a:pt x="277" y="138"/>
                </a:lnTo>
                <a:lnTo>
                  <a:pt x="284" y="130"/>
                </a:lnTo>
                <a:lnTo>
                  <a:pt x="292" y="124"/>
                </a:lnTo>
                <a:lnTo>
                  <a:pt x="301" y="118"/>
                </a:lnTo>
                <a:lnTo>
                  <a:pt x="310" y="113"/>
                </a:lnTo>
                <a:lnTo>
                  <a:pt x="320" y="109"/>
                </a:lnTo>
                <a:lnTo>
                  <a:pt x="331" y="106"/>
                </a:lnTo>
                <a:lnTo>
                  <a:pt x="341" y="105"/>
                </a:lnTo>
                <a:lnTo>
                  <a:pt x="352" y="104"/>
                </a:lnTo>
                <a:close/>
                <a:moveTo>
                  <a:pt x="521" y="0"/>
                </a:moveTo>
                <a:lnTo>
                  <a:pt x="532" y="0"/>
                </a:lnTo>
                <a:lnTo>
                  <a:pt x="543" y="2"/>
                </a:lnTo>
                <a:lnTo>
                  <a:pt x="553" y="5"/>
                </a:lnTo>
                <a:lnTo>
                  <a:pt x="563" y="9"/>
                </a:lnTo>
                <a:lnTo>
                  <a:pt x="572" y="14"/>
                </a:lnTo>
                <a:lnTo>
                  <a:pt x="581" y="19"/>
                </a:lnTo>
                <a:lnTo>
                  <a:pt x="589" y="26"/>
                </a:lnTo>
                <a:lnTo>
                  <a:pt x="597" y="33"/>
                </a:lnTo>
                <a:lnTo>
                  <a:pt x="603" y="41"/>
                </a:lnTo>
                <a:lnTo>
                  <a:pt x="609" y="50"/>
                </a:lnTo>
                <a:lnTo>
                  <a:pt x="614" y="59"/>
                </a:lnTo>
                <a:lnTo>
                  <a:pt x="618" y="69"/>
                </a:lnTo>
                <a:lnTo>
                  <a:pt x="621" y="79"/>
                </a:lnTo>
                <a:lnTo>
                  <a:pt x="622" y="90"/>
                </a:lnTo>
                <a:lnTo>
                  <a:pt x="623" y="101"/>
                </a:lnTo>
                <a:lnTo>
                  <a:pt x="622" y="112"/>
                </a:lnTo>
                <a:lnTo>
                  <a:pt x="621" y="123"/>
                </a:lnTo>
                <a:lnTo>
                  <a:pt x="618" y="133"/>
                </a:lnTo>
                <a:lnTo>
                  <a:pt x="614" y="143"/>
                </a:lnTo>
                <a:lnTo>
                  <a:pt x="609" y="152"/>
                </a:lnTo>
                <a:lnTo>
                  <a:pt x="603" y="161"/>
                </a:lnTo>
                <a:lnTo>
                  <a:pt x="597" y="169"/>
                </a:lnTo>
                <a:lnTo>
                  <a:pt x="589" y="176"/>
                </a:lnTo>
                <a:lnTo>
                  <a:pt x="581" y="183"/>
                </a:lnTo>
                <a:lnTo>
                  <a:pt x="572" y="188"/>
                </a:lnTo>
                <a:lnTo>
                  <a:pt x="563" y="193"/>
                </a:lnTo>
                <a:lnTo>
                  <a:pt x="553" y="197"/>
                </a:lnTo>
                <a:lnTo>
                  <a:pt x="543" y="200"/>
                </a:lnTo>
                <a:lnTo>
                  <a:pt x="532" y="201"/>
                </a:lnTo>
                <a:lnTo>
                  <a:pt x="521" y="202"/>
                </a:lnTo>
                <a:lnTo>
                  <a:pt x="510" y="201"/>
                </a:lnTo>
                <a:lnTo>
                  <a:pt x="499" y="200"/>
                </a:lnTo>
                <a:lnTo>
                  <a:pt x="488" y="197"/>
                </a:lnTo>
                <a:lnTo>
                  <a:pt x="478" y="193"/>
                </a:lnTo>
                <a:lnTo>
                  <a:pt x="476" y="181"/>
                </a:lnTo>
                <a:lnTo>
                  <a:pt x="473" y="170"/>
                </a:lnTo>
                <a:lnTo>
                  <a:pt x="470" y="159"/>
                </a:lnTo>
                <a:lnTo>
                  <a:pt x="465" y="149"/>
                </a:lnTo>
                <a:lnTo>
                  <a:pt x="459" y="139"/>
                </a:lnTo>
                <a:lnTo>
                  <a:pt x="453" y="130"/>
                </a:lnTo>
                <a:lnTo>
                  <a:pt x="445" y="121"/>
                </a:lnTo>
                <a:lnTo>
                  <a:pt x="437" y="113"/>
                </a:lnTo>
                <a:lnTo>
                  <a:pt x="429" y="106"/>
                </a:lnTo>
                <a:lnTo>
                  <a:pt x="419" y="99"/>
                </a:lnTo>
                <a:lnTo>
                  <a:pt x="420" y="88"/>
                </a:lnTo>
                <a:lnTo>
                  <a:pt x="422" y="77"/>
                </a:lnTo>
                <a:lnTo>
                  <a:pt x="426" y="66"/>
                </a:lnTo>
                <a:lnTo>
                  <a:pt x="430" y="56"/>
                </a:lnTo>
                <a:lnTo>
                  <a:pt x="436" y="46"/>
                </a:lnTo>
                <a:lnTo>
                  <a:pt x="442" y="37"/>
                </a:lnTo>
                <a:lnTo>
                  <a:pt x="450" y="29"/>
                </a:lnTo>
                <a:lnTo>
                  <a:pt x="458" y="22"/>
                </a:lnTo>
                <a:lnTo>
                  <a:pt x="467" y="15"/>
                </a:lnTo>
                <a:lnTo>
                  <a:pt x="477" y="10"/>
                </a:lnTo>
                <a:lnTo>
                  <a:pt x="487" y="5"/>
                </a:lnTo>
                <a:lnTo>
                  <a:pt x="498" y="2"/>
                </a:lnTo>
                <a:lnTo>
                  <a:pt x="509" y="0"/>
                </a:lnTo>
                <a:lnTo>
                  <a:pt x="521" y="0"/>
                </a:lnTo>
                <a:close/>
                <a:moveTo>
                  <a:pt x="174" y="0"/>
                </a:moveTo>
                <a:lnTo>
                  <a:pt x="185" y="0"/>
                </a:lnTo>
                <a:lnTo>
                  <a:pt x="196" y="2"/>
                </a:lnTo>
                <a:lnTo>
                  <a:pt x="206" y="5"/>
                </a:lnTo>
                <a:lnTo>
                  <a:pt x="216" y="9"/>
                </a:lnTo>
                <a:lnTo>
                  <a:pt x="225" y="14"/>
                </a:lnTo>
                <a:lnTo>
                  <a:pt x="234" y="19"/>
                </a:lnTo>
                <a:lnTo>
                  <a:pt x="242" y="26"/>
                </a:lnTo>
                <a:lnTo>
                  <a:pt x="249" y="33"/>
                </a:lnTo>
                <a:lnTo>
                  <a:pt x="256" y="41"/>
                </a:lnTo>
                <a:lnTo>
                  <a:pt x="262" y="50"/>
                </a:lnTo>
                <a:lnTo>
                  <a:pt x="266" y="59"/>
                </a:lnTo>
                <a:lnTo>
                  <a:pt x="270" y="69"/>
                </a:lnTo>
                <a:lnTo>
                  <a:pt x="273" y="79"/>
                </a:lnTo>
                <a:lnTo>
                  <a:pt x="275" y="90"/>
                </a:lnTo>
                <a:lnTo>
                  <a:pt x="276" y="101"/>
                </a:lnTo>
                <a:lnTo>
                  <a:pt x="275" y="107"/>
                </a:lnTo>
                <a:lnTo>
                  <a:pt x="266" y="114"/>
                </a:lnTo>
                <a:lnTo>
                  <a:pt x="258" y="123"/>
                </a:lnTo>
                <a:lnTo>
                  <a:pt x="251" y="132"/>
                </a:lnTo>
                <a:lnTo>
                  <a:pt x="244" y="142"/>
                </a:lnTo>
                <a:lnTo>
                  <a:pt x="238" y="152"/>
                </a:lnTo>
                <a:lnTo>
                  <a:pt x="234" y="163"/>
                </a:lnTo>
                <a:lnTo>
                  <a:pt x="230" y="174"/>
                </a:lnTo>
                <a:lnTo>
                  <a:pt x="228" y="186"/>
                </a:lnTo>
                <a:lnTo>
                  <a:pt x="218" y="192"/>
                </a:lnTo>
                <a:lnTo>
                  <a:pt x="208" y="196"/>
                </a:lnTo>
                <a:lnTo>
                  <a:pt x="197" y="199"/>
                </a:lnTo>
                <a:lnTo>
                  <a:pt x="186" y="201"/>
                </a:lnTo>
                <a:lnTo>
                  <a:pt x="174" y="202"/>
                </a:lnTo>
                <a:lnTo>
                  <a:pt x="163" y="201"/>
                </a:lnTo>
                <a:lnTo>
                  <a:pt x="152" y="200"/>
                </a:lnTo>
                <a:lnTo>
                  <a:pt x="142" y="197"/>
                </a:lnTo>
                <a:lnTo>
                  <a:pt x="132" y="193"/>
                </a:lnTo>
                <a:lnTo>
                  <a:pt x="122" y="188"/>
                </a:lnTo>
                <a:lnTo>
                  <a:pt x="114" y="183"/>
                </a:lnTo>
                <a:lnTo>
                  <a:pt x="105" y="176"/>
                </a:lnTo>
                <a:lnTo>
                  <a:pt x="98" y="169"/>
                </a:lnTo>
                <a:lnTo>
                  <a:pt x="91" y="161"/>
                </a:lnTo>
                <a:lnTo>
                  <a:pt x="86" y="152"/>
                </a:lnTo>
                <a:lnTo>
                  <a:pt x="81" y="143"/>
                </a:lnTo>
                <a:lnTo>
                  <a:pt x="77" y="133"/>
                </a:lnTo>
                <a:lnTo>
                  <a:pt x="74" y="123"/>
                </a:lnTo>
                <a:lnTo>
                  <a:pt x="72" y="112"/>
                </a:lnTo>
                <a:lnTo>
                  <a:pt x="72" y="101"/>
                </a:lnTo>
                <a:lnTo>
                  <a:pt x="72" y="90"/>
                </a:lnTo>
                <a:lnTo>
                  <a:pt x="74" y="79"/>
                </a:lnTo>
                <a:lnTo>
                  <a:pt x="77" y="69"/>
                </a:lnTo>
                <a:lnTo>
                  <a:pt x="81" y="59"/>
                </a:lnTo>
                <a:lnTo>
                  <a:pt x="86" y="50"/>
                </a:lnTo>
                <a:lnTo>
                  <a:pt x="91" y="41"/>
                </a:lnTo>
                <a:lnTo>
                  <a:pt x="98" y="33"/>
                </a:lnTo>
                <a:lnTo>
                  <a:pt x="105" y="26"/>
                </a:lnTo>
                <a:lnTo>
                  <a:pt x="114" y="19"/>
                </a:lnTo>
                <a:lnTo>
                  <a:pt x="122" y="14"/>
                </a:lnTo>
                <a:lnTo>
                  <a:pt x="132" y="9"/>
                </a:lnTo>
                <a:lnTo>
                  <a:pt x="142" y="5"/>
                </a:lnTo>
                <a:lnTo>
                  <a:pt x="152" y="2"/>
                </a:lnTo>
                <a:lnTo>
                  <a:pt x="163" y="0"/>
                </a:lnTo>
                <a:lnTo>
                  <a:pt x="1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23"/>
          <p:cNvGrpSpPr/>
          <p:nvPr/>
        </p:nvGrpSpPr>
        <p:grpSpPr>
          <a:xfrm>
            <a:off x="1532795" y="2566056"/>
            <a:ext cx="638205" cy="638205"/>
            <a:chOff x="-449263" y="3333750"/>
            <a:chExt cx="685800" cy="685800"/>
          </a:xfrm>
        </p:grpSpPr>
        <p:sp>
          <p:nvSpPr>
            <p:cNvPr id="262" name="Google Shape;262;p23"/>
            <p:cNvSpPr/>
            <p:nvPr/>
          </p:nvSpPr>
          <p:spPr>
            <a:xfrm>
              <a:off x="-449263" y="3333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3456" h="3456" extrusionOk="0">
                  <a:moveTo>
                    <a:pt x="304" y="2639"/>
                  </a:moveTo>
                  <a:lnTo>
                    <a:pt x="281" y="2642"/>
                  </a:lnTo>
                  <a:lnTo>
                    <a:pt x="260" y="2650"/>
                  </a:lnTo>
                  <a:lnTo>
                    <a:pt x="241" y="2661"/>
                  </a:lnTo>
                  <a:lnTo>
                    <a:pt x="225" y="2677"/>
                  </a:lnTo>
                  <a:lnTo>
                    <a:pt x="213" y="2696"/>
                  </a:lnTo>
                  <a:lnTo>
                    <a:pt x="205" y="2718"/>
                  </a:lnTo>
                  <a:lnTo>
                    <a:pt x="202" y="2741"/>
                  </a:lnTo>
                  <a:lnTo>
                    <a:pt x="205" y="2764"/>
                  </a:lnTo>
                  <a:lnTo>
                    <a:pt x="213" y="2785"/>
                  </a:lnTo>
                  <a:lnTo>
                    <a:pt x="225" y="2804"/>
                  </a:lnTo>
                  <a:lnTo>
                    <a:pt x="241" y="2819"/>
                  </a:lnTo>
                  <a:lnTo>
                    <a:pt x="260" y="2832"/>
                  </a:lnTo>
                  <a:lnTo>
                    <a:pt x="281" y="2839"/>
                  </a:lnTo>
                  <a:lnTo>
                    <a:pt x="304" y="2841"/>
                  </a:lnTo>
                  <a:lnTo>
                    <a:pt x="513" y="2841"/>
                  </a:lnTo>
                  <a:lnTo>
                    <a:pt x="536" y="2839"/>
                  </a:lnTo>
                  <a:lnTo>
                    <a:pt x="557" y="2832"/>
                  </a:lnTo>
                  <a:lnTo>
                    <a:pt x="576" y="2819"/>
                  </a:lnTo>
                  <a:lnTo>
                    <a:pt x="592" y="2804"/>
                  </a:lnTo>
                  <a:lnTo>
                    <a:pt x="604" y="2785"/>
                  </a:lnTo>
                  <a:lnTo>
                    <a:pt x="612" y="2764"/>
                  </a:lnTo>
                  <a:lnTo>
                    <a:pt x="615" y="2741"/>
                  </a:lnTo>
                  <a:lnTo>
                    <a:pt x="612" y="2718"/>
                  </a:lnTo>
                  <a:lnTo>
                    <a:pt x="604" y="2696"/>
                  </a:lnTo>
                  <a:lnTo>
                    <a:pt x="592" y="2677"/>
                  </a:lnTo>
                  <a:lnTo>
                    <a:pt x="576" y="2661"/>
                  </a:lnTo>
                  <a:lnTo>
                    <a:pt x="557" y="2650"/>
                  </a:lnTo>
                  <a:lnTo>
                    <a:pt x="536" y="2642"/>
                  </a:lnTo>
                  <a:lnTo>
                    <a:pt x="513" y="2639"/>
                  </a:lnTo>
                  <a:lnTo>
                    <a:pt x="304" y="2639"/>
                  </a:lnTo>
                  <a:close/>
                  <a:moveTo>
                    <a:pt x="2747" y="2234"/>
                  </a:moveTo>
                  <a:lnTo>
                    <a:pt x="2693" y="2237"/>
                  </a:lnTo>
                  <a:lnTo>
                    <a:pt x="2639" y="2246"/>
                  </a:lnTo>
                  <a:lnTo>
                    <a:pt x="2588" y="2260"/>
                  </a:lnTo>
                  <a:lnTo>
                    <a:pt x="2539" y="2279"/>
                  </a:lnTo>
                  <a:lnTo>
                    <a:pt x="2491" y="2303"/>
                  </a:lnTo>
                  <a:lnTo>
                    <a:pt x="2449" y="2332"/>
                  </a:lnTo>
                  <a:lnTo>
                    <a:pt x="2409" y="2365"/>
                  </a:lnTo>
                  <a:lnTo>
                    <a:pt x="2372" y="2401"/>
                  </a:lnTo>
                  <a:lnTo>
                    <a:pt x="2339" y="2441"/>
                  </a:lnTo>
                  <a:lnTo>
                    <a:pt x="2310" y="2485"/>
                  </a:lnTo>
                  <a:lnTo>
                    <a:pt x="2286" y="2531"/>
                  </a:lnTo>
                  <a:lnTo>
                    <a:pt x="2267" y="2580"/>
                  </a:lnTo>
                  <a:lnTo>
                    <a:pt x="2253" y="2632"/>
                  </a:lnTo>
                  <a:lnTo>
                    <a:pt x="2244" y="2685"/>
                  </a:lnTo>
                  <a:lnTo>
                    <a:pt x="2241" y="2741"/>
                  </a:lnTo>
                  <a:lnTo>
                    <a:pt x="2244" y="2796"/>
                  </a:lnTo>
                  <a:lnTo>
                    <a:pt x="2253" y="2851"/>
                  </a:lnTo>
                  <a:lnTo>
                    <a:pt x="2267" y="2902"/>
                  </a:lnTo>
                  <a:lnTo>
                    <a:pt x="2286" y="2952"/>
                  </a:lnTo>
                  <a:lnTo>
                    <a:pt x="2310" y="2999"/>
                  </a:lnTo>
                  <a:lnTo>
                    <a:pt x="2339" y="3043"/>
                  </a:lnTo>
                  <a:lnTo>
                    <a:pt x="2372" y="3084"/>
                  </a:lnTo>
                  <a:lnTo>
                    <a:pt x="2409" y="3121"/>
                  </a:lnTo>
                  <a:lnTo>
                    <a:pt x="2449" y="3154"/>
                  </a:lnTo>
                  <a:lnTo>
                    <a:pt x="2491" y="3184"/>
                  </a:lnTo>
                  <a:lnTo>
                    <a:pt x="2539" y="3208"/>
                  </a:lnTo>
                  <a:lnTo>
                    <a:pt x="2588" y="3228"/>
                  </a:lnTo>
                  <a:lnTo>
                    <a:pt x="2639" y="3241"/>
                  </a:lnTo>
                  <a:lnTo>
                    <a:pt x="2693" y="3251"/>
                  </a:lnTo>
                  <a:lnTo>
                    <a:pt x="2747" y="3254"/>
                  </a:lnTo>
                  <a:lnTo>
                    <a:pt x="2803" y="3251"/>
                  </a:lnTo>
                  <a:lnTo>
                    <a:pt x="2856" y="3241"/>
                  </a:lnTo>
                  <a:lnTo>
                    <a:pt x="2907" y="3228"/>
                  </a:lnTo>
                  <a:lnTo>
                    <a:pt x="2956" y="3208"/>
                  </a:lnTo>
                  <a:lnTo>
                    <a:pt x="3003" y="3184"/>
                  </a:lnTo>
                  <a:lnTo>
                    <a:pt x="3047" y="3154"/>
                  </a:lnTo>
                  <a:lnTo>
                    <a:pt x="3086" y="3121"/>
                  </a:lnTo>
                  <a:lnTo>
                    <a:pt x="3123" y="3084"/>
                  </a:lnTo>
                  <a:lnTo>
                    <a:pt x="3155" y="3043"/>
                  </a:lnTo>
                  <a:lnTo>
                    <a:pt x="3185" y="2999"/>
                  </a:lnTo>
                  <a:lnTo>
                    <a:pt x="3209" y="2952"/>
                  </a:lnTo>
                  <a:lnTo>
                    <a:pt x="3228" y="2902"/>
                  </a:lnTo>
                  <a:lnTo>
                    <a:pt x="3241" y="2851"/>
                  </a:lnTo>
                  <a:lnTo>
                    <a:pt x="3251" y="2796"/>
                  </a:lnTo>
                  <a:lnTo>
                    <a:pt x="3254" y="2741"/>
                  </a:lnTo>
                  <a:lnTo>
                    <a:pt x="3251" y="2685"/>
                  </a:lnTo>
                  <a:lnTo>
                    <a:pt x="3241" y="2632"/>
                  </a:lnTo>
                  <a:lnTo>
                    <a:pt x="3228" y="2580"/>
                  </a:lnTo>
                  <a:lnTo>
                    <a:pt x="3209" y="2531"/>
                  </a:lnTo>
                  <a:lnTo>
                    <a:pt x="3185" y="2485"/>
                  </a:lnTo>
                  <a:lnTo>
                    <a:pt x="3155" y="2441"/>
                  </a:lnTo>
                  <a:lnTo>
                    <a:pt x="3123" y="2401"/>
                  </a:lnTo>
                  <a:lnTo>
                    <a:pt x="3086" y="2365"/>
                  </a:lnTo>
                  <a:lnTo>
                    <a:pt x="3047" y="2332"/>
                  </a:lnTo>
                  <a:lnTo>
                    <a:pt x="3003" y="2303"/>
                  </a:lnTo>
                  <a:lnTo>
                    <a:pt x="2956" y="2279"/>
                  </a:lnTo>
                  <a:lnTo>
                    <a:pt x="2907" y="2260"/>
                  </a:lnTo>
                  <a:lnTo>
                    <a:pt x="2856" y="2246"/>
                  </a:lnTo>
                  <a:lnTo>
                    <a:pt x="2803" y="2237"/>
                  </a:lnTo>
                  <a:lnTo>
                    <a:pt x="2747" y="2234"/>
                  </a:lnTo>
                  <a:close/>
                  <a:moveTo>
                    <a:pt x="304" y="1626"/>
                  </a:moveTo>
                  <a:lnTo>
                    <a:pt x="281" y="1630"/>
                  </a:lnTo>
                  <a:lnTo>
                    <a:pt x="260" y="1637"/>
                  </a:lnTo>
                  <a:lnTo>
                    <a:pt x="241" y="1649"/>
                  </a:lnTo>
                  <a:lnTo>
                    <a:pt x="225" y="1665"/>
                  </a:lnTo>
                  <a:lnTo>
                    <a:pt x="213" y="1684"/>
                  </a:lnTo>
                  <a:lnTo>
                    <a:pt x="205" y="1705"/>
                  </a:lnTo>
                  <a:lnTo>
                    <a:pt x="202" y="1728"/>
                  </a:lnTo>
                  <a:lnTo>
                    <a:pt x="205" y="1751"/>
                  </a:lnTo>
                  <a:lnTo>
                    <a:pt x="213" y="1772"/>
                  </a:lnTo>
                  <a:lnTo>
                    <a:pt x="225" y="1791"/>
                  </a:lnTo>
                  <a:lnTo>
                    <a:pt x="241" y="1807"/>
                  </a:lnTo>
                  <a:lnTo>
                    <a:pt x="260" y="1819"/>
                  </a:lnTo>
                  <a:lnTo>
                    <a:pt x="281" y="1826"/>
                  </a:lnTo>
                  <a:lnTo>
                    <a:pt x="304" y="1830"/>
                  </a:lnTo>
                  <a:lnTo>
                    <a:pt x="513" y="1830"/>
                  </a:lnTo>
                  <a:lnTo>
                    <a:pt x="536" y="1826"/>
                  </a:lnTo>
                  <a:lnTo>
                    <a:pt x="557" y="1819"/>
                  </a:lnTo>
                  <a:lnTo>
                    <a:pt x="576" y="1807"/>
                  </a:lnTo>
                  <a:lnTo>
                    <a:pt x="592" y="1791"/>
                  </a:lnTo>
                  <a:lnTo>
                    <a:pt x="604" y="1772"/>
                  </a:lnTo>
                  <a:lnTo>
                    <a:pt x="612" y="1751"/>
                  </a:lnTo>
                  <a:lnTo>
                    <a:pt x="615" y="1728"/>
                  </a:lnTo>
                  <a:lnTo>
                    <a:pt x="612" y="1705"/>
                  </a:lnTo>
                  <a:lnTo>
                    <a:pt x="604" y="1684"/>
                  </a:lnTo>
                  <a:lnTo>
                    <a:pt x="592" y="1665"/>
                  </a:lnTo>
                  <a:lnTo>
                    <a:pt x="576" y="1649"/>
                  </a:lnTo>
                  <a:lnTo>
                    <a:pt x="557" y="1637"/>
                  </a:lnTo>
                  <a:lnTo>
                    <a:pt x="536" y="1630"/>
                  </a:lnTo>
                  <a:lnTo>
                    <a:pt x="513" y="1626"/>
                  </a:lnTo>
                  <a:lnTo>
                    <a:pt x="304" y="1626"/>
                  </a:lnTo>
                  <a:close/>
                  <a:moveTo>
                    <a:pt x="304" y="615"/>
                  </a:moveTo>
                  <a:lnTo>
                    <a:pt x="281" y="617"/>
                  </a:lnTo>
                  <a:lnTo>
                    <a:pt x="260" y="624"/>
                  </a:lnTo>
                  <a:lnTo>
                    <a:pt x="241" y="637"/>
                  </a:lnTo>
                  <a:lnTo>
                    <a:pt x="225" y="652"/>
                  </a:lnTo>
                  <a:lnTo>
                    <a:pt x="213" y="671"/>
                  </a:lnTo>
                  <a:lnTo>
                    <a:pt x="205" y="692"/>
                  </a:lnTo>
                  <a:lnTo>
                    <a:pt x="202" y="715"/>
                  </a:lnTo>
                  <a:lnTo>
                    <a:pt x="205" y="738"/>
                  </a:lnTo>
                  <a:lnTo>
                    <a:pt x="213" y="760"/>
                  </a:lnTo>
                  <a:lnTo>
                    <a:pt x="225" y="779"/>
                  </a:lnTo>
                  <a:lnTo>
                    <a:pt x="241" y="795"/>
                  </a:lnTo>
                  <a:lnTo>
                    <a:pt x="260" y="806"/>
                  </a:lnTo>
                  <a:lnTo>
                    <a:pt x="281" y="814"/>
                  </a:lnTo>
                  <a:lnTo>
                    <a:pt x="304" y="817"/>
                  </a:lnTo>
                  <a:lnTo>
                    <a:pt x="513" y="817"/>
                  </a:lnTo>
                  <a:lnTo>
                    <a:pt x="536" y="814"/>
                  </a:lnTo>
                  <a:lnTo>
                    <a:pt x="557" y="806"/>
                  </a:lnTo>
                  <a:lnTo>
                    <a:pt x="576" y="795"/>
                  </a:lnTo>
                  <a:lnTo>
                    <a:pt x="592" y="779"/>
                  </a:lnTo>
                  <a:lnTo>
                    <a:pt x="604" y="760"/>
                  </a:lnTo>
                  <a:lnTo>
                    <a:pt x="612" y="738"/>
                  </a:lnTo>
                  <a:lnTo>
                    <a:pt x="615" y="715"/>
                  </a:lnTo>
                  <a:lnTo>
                    <a:pt x="612" y="692"/>
                  </a:lnTo>
                  <a:lnTo>
                    <a:pt x="604" y="671"/>
                  </a:lnTo>
                  <a:lnTo>
                    <a:pt x="592" y="652"/>
                  </a:lnTo>
                  <a:lnTo>
                    <a:pt x="576" y="637"/>
                  </a:lnTo>
                  <a:lnTo>
                    <a:pt x="557" y="624"/>
                  </a:lnTo>
                  <a:lnTo>
                    <a:pt x="536" y="617"/>
                  </a:lnTo>
                  <a:lnTo>
                    <a:pt x="513" y="615"/>
                  </a:lnTo>
                  <a:lnTo>
                    <a:pt x="304" y="615"/>
                  </a:lnTo>
                  <a:close/>
                  <a:moveTo>
                    <a:pt x="715" y="202"/>
                  </a:moveTo>
                  <a:lnTo>
                    <a:pt x="692" y="205"/>
                  </a:lnTo>
                  <a:lnTo>
                    <a:pt x="671" y="213"/>
                  </a:lnTo>
                  <a:lnTo>
                    <a:pt x="652" y="225"/>
                  </a:lnTo>
                  <a:lnTo>
                    <a:pt x="637" y="241"/>
                  </a:lnTo>
                  <a:lnTo>
                    <a:pt x="624" y="260"/>
                  </a:lnTo>
                  <a:lnTo>
                    <a:pt x="617" y="281"/>
                  </a:lnTo>
                  <a:lnTo>
                    <a:pt x="615" y="304"/>
                  </a:lnTo>
                  <a:lnTo>
                    <a:pt x="615" y="429"/>
                  </a:lnTo>
                  <a:lnTo>
                    <a:pt x="652" y="446"/>
                  </a:lnTo>
                  <a:lnTo>
                    <a:pt x="687" y="467"/>
                  </a:lnTo>
                  <a:lnTo>
                    <a:pt x="719" y="492"/>
                  </a:lnTo>
                  <a:lnTo>
                    <a:pt x="747" y="523"/>
                  </a:lnTo>
                  <a:lnTo>
                    <a:pt x="771" y="555"/>
                  </a:lnTo>
                  <a:lnTo>
                    <a:pt x="791" y="592"/>
                  </a:lnTo>
                  <a:lnTo>
                    <a:pt x="804" y="630"/>
                  </a:lnTo>
                  <a:lnTo>
                    <a:pt x="814" y="672"/>
                  </a:lnTo>
                  <a:lnTo>
                    <a:pt x="817" y="715"/>
                  </a:lnTo>
                  <a:lnTo>
                    <a:pt x="814" y="758"/>
                  </a:lnTo>
                  <a:lnTo>
                    <a:pt x="804" y="800"/>
                  </a:lnTo>
                  <a:lnTo>
                    <a:pt x="791" y="839"/>
                  </a:lnTo>
                  <a:lnTo>
                    <a:pt x="771" y="876"/>
                  </a:lnTo>
                  <a:lnTo>
                    <a:pt x="747" y="909"/>
                  </a:lnTo>
                  <a:lnTo>
                    <a:pt x="719" y="938"/>
                  </a:lnTo>
                  <a:lnTo>
                    <a:pt x="687" y="965"/>
                  </a:lnTo>
                  <a:lnTo>
                    <a:pt x="652" y="985"/>
                  </a:lnTo>
                  <a:lnTo>
                    <a:pt x="615" y="1002"/>
                  </a:lnTo>
                  <a:lnTo>
                    <a:pt x="615" y="1442"/>
                  </a:lnTo>
                  <a:lnTo>
                    <a:pt x="652" y="1458"/>
                  </a:lnTo>
                  <a:lnTo>
                    <a:pt x="687" y="1480"/>
                  </a:lnTo>
                  <a:lnTo>
                    <a:pt x="719" y="1505"/>
                  </a:lnTo>
                  <a:lnTo>
                    <a:pt x="747" y="1535"/>
                  </a:lnTo>
                  <a:lnTo>
                    <a:pt x="771" y="1568"/>
                  </a:lnTo>
                  <a:lnTo>
                    <a:pt x="791" y="1604"/>
                  </a:lnTo>
                  <a:lnTo>
                    <a:pt x="804" y="1643"/>
                  </a:lnTo>
                  <a:lnTo>
                    <a:pt x="814" y="1685"/>
                  </a:lnTo>
                  <a:lnTo>
                    <a:pt x="817" y="1728"/>
                  </a:lnTo>
                  <a:lnTo>
                    <a:pt x="814" y="1771"/>
                  </a:lnTo>
                  <a:lnTo>
                    <a:pt x="804" y="1813"/>
                  </a:lnTo>
                  <a:lnTo>
                    <a:pt x="791" y="1852"/>
                  </a:lnTo>
                  <a:lnTo>
                    <a:pt x="771" y="1888"/>
                  </a:lnTo>
                  <a:lnTo>
                    <a:pt x="747" y="1921"/>
                  </a:lnTo>
                  <a:lnTo>
                    <a:pt x="719" y="1951"/>
                  </a:lnTo>
                  <a:lnTo>
                    <a:pt x="687" y="1976"/>
                  </a:lnTo>
                  <a:lnTo>
                    <a:pt x="652" y="1998"/>
                  </a:lnTo>
                  <a:lnTo>
                    <a:pt x="615" y="2014"/>
                  </a:lnTo>
                  <a:lnTo>
                    <a:pt x="615" y="2454"/>
                  </a:lnTo>
                  <a:lnTo>
                    <a:pt x="652" y="2471"/>
                  </a:lnTo>
                  <a:lnTo>
                    <a:pt x="687" y="2491"/>
                  </a:lnTo>
                  <a:lnTo>
                    <a:pt x="719" y="2518"/>
                  </a:lnTo>
                  <a:lnTo>
                    <a:pt x="747" y="2547"/>
                  </a:lnTo>
                  <a:lnTo>
                    <a:pt x="771" y="2580"/>
                  </a:lnTo>
                  <a:lnTo>
                    <a:pt x="791" y="2617"/>
                  </a:lnTo>
                  <a:lnTo>
                    <a:pt x="804" y="2656"/>
                  </a:lnTo>
                  <a:lnTo>
                    <a:pt x="814" y="2698"/>
                  </a:lnTo>
                  <a:lnTo>
                    <a:pt x="817" y="2741"/>
                  </a:lnTo>
                  <a:lnTo>
                    <a:pt x="814" y="2784"/>
                  </a:lnTo>
                  <a:lnTo>
                    <a:pt x="804" y="2826"/>
                  </a:lnTo>
                  <a:lnTo>
                    <a:pt x="791" y="2864"/>
                  </a:lnTo>
                  <a:lnTo>
                    <a:pt x="771" y="2901"/>
                  </a:lnTo>
                  <a:lnTo>
                    <a:pt x="747" y="2933"/>
                  </a:lnTo>
                  <a:lnTo>
                    <a:pt x="719" y="2964"/>
                  </a:lnTo>
                  <a:lnTo>
                    <a:pt x="687" y="2989"/>
                  </a:lnTo>
                  <a:lnTo>
                    <a:pt x="652" y="3010"/>
                  </a:lnTo>
                  <a:lnTo>
                    <a:pt x="615" y="3027"/>
                  </a:lnTo>
                  <a:lnTo>
                    <a:pt x="615" y="3146"/>
                  </a:lnTo>
                  <a:lnTo>
                    <a:pt x="617" y="3170"/>
                  </a:lnTo>
                  <a:lnTo>
                    <a:pt x="625" y="3192"/>
                  </a:lnTo>
                  <a:lnTo>
                    <a:pt x="637" y="3212"/>
                  </a:lnTo>
                  <a:lnTo>
                    <a:pt x="653" y="3229"/>
                  </a:lnTo>
                  <a:lnTo>
                    <a:pt x="672" y="3242"/>
                  </a:lnTo>
                  <a:lnTo>
                    <a:pt x="693" y="3251"/>
                  </a:lnTo>
                  <a:lnTo>
                    <a:pt x="715" y="3254"/>
                  </a:lnTo>
                  <a:lnTo>
                    <a:pt x="2254" y="3254"/>
                  </a:lnTo>
                  <a:lnTo>
                    <a:pt x="2212" y="3208"/>
                  </a:lnTo>
                  <a:lnTo>
                    <a:pt x="2173" y="3160"/>
                  </a:lnTo>
                  <a:lnTo>
                    <a:pt x="2139" y="3107"/>
                  </a:lnTo>
                  <a:lnTo>
                    <a:pt x="2109" y="3052"/>
                  </a:lnTo>
                  <a:lnTo>
                    <a:pt x="2084" y="2994"/>
                  </a:lnTo>
                  <a:lnTo>
                    <a:pt x="2065" y="2933"/>
                  </a:lnTo>
                  <a:lnTo>
                    <a:pt x="2051" y="2872"/>
                  </a:lnTo>
                  <a:lnTo>
                    <a:pt x="2041" y="2807"/>
                  </a:lnTo>
                  <a:lnTo>
                    <a:pt x="2038" y="2741"/>
                  </a:lnTo>
                  <a:lnTo>
                    <a:pt x="2042" y="2673"/>
                  </a:lnTo>
                  <a:lnTo>
                    <a:pt x="2052" y="2606"/>
                  </a:lnTo>
                  <a:lnTo>
                    <a:pt x="2067" y="2542"/>
                  </a:lnTo>
                  <a:lnTo>
                    <a:pt x="2088" y="2480"/>
                  </a:lnTo>
                  <a:lnTo>
                    <a:pt x="2114" y="2421"/>
                  </a:lnTo>
                  <a:lnTo>
                    <a:pt x="2147" y="2365"/>
                  </a:lnTo>
                  <a:lnTo>
                    <a:pt x="2184" y="2312"/>
                  </a:lnTo>
                  <a:lnTo>
                    <a:pt x="2224" y="2263"/>
                  </a:lnTo>
                  <a:lnTo>
                    <a:pt x="2269" y="2217"/>
                  </a:lnTo>
                  <a:lnTo>
                    <a:pt x="2319" y="2176"/>
                  </a:lnTo>
                  <a:lnTo>
                    <a:pt x="2371" y="2140"/>
                  </a:lnTo>
                  <a:lnTo>
                    <a:pt x="2428" y="2108"/>
                  </a:lnTo>
                  <a:lnTo>
                    <a:pt x="2486" y="2081"/>
                  </a:lnTo>
                  <a:lnTo>
                    <a:pt x="2548" y="2060"/>
                  </a:lnTo>
                  <a:lnTo>
                    <a:pt x="2613" y="2044"/>
                  </a:lnTo>
                  <a:lnTo>
                    <a:pt x="2679" y="2035"/>
                  </a:lnTo>
                  <a:lnTo>
                    <a:pt x="2747" y="2032"/>
                  </a:lnTo>
                  <a:lnTo>
                    <a:pt x="2812" y="2035"/>
                  </a:lnTo>
                  <a:lnTo>
                    <a:pt x="2875" y="2043"/>
                  </a:lnTo>
                  <a:lnTo>
                    <a:pt x="2936" y="2057"/>
                  </a:lnTo>
                  <a:lnTo>
                    <a:pt x="2994" y="2077"/>
                  </a:lnTo>
                  <a:lnTo>
                    <a:pt x="3051" y="2100"/>
                  </a:lnTo>
                  <a:lnTo>
                    <a:pt x="3051" y="304"/>
                  </a:lnTo>
                  <a:lnTo>
                    <a:pt x="3049" y="281"/>
                  </a:lnTo>
                  <a:lnTo>
                    <a:pt x="3040" y="260"/>
                  </a:lnTo>
                  <a:lnTo>
                    <a:pt x="3029" y="241"/>
                  </a:lnTo>
                  <a:lnTo>
                    <a:pt x="3013" y="225"/>
                  </a:lnTo>
                  <a:lnTo>
                    <a:pt x="2994" y="213"/>
                  </a:lnTo>
                  <a:lnTo>
                    <a:pt x="2973" y="205"/>
                  </a:lnTo>
                  <a:lnTo>
                    <a:pt x="2950" y="202"/>
                  </a:lnTo>
                  <a:lnTo>
                    <a:pt x="715" y="202"/>
                  </a:lnTo>
                  <a:close/>
                  <a:moveTo>
                    <a:pt x="715" y="0"/>
                  </a:moveTo>
                  <a:lnTo>
                    <a:pt x="2950" y="0"/>
                  </a:lnTo>
                  <a:lnTo>
                    <a:pt x="2994" y="3"/>
                  </a:lnTo>
                  <a:lnTo>
                    <a:pt x="3037" y="13"/>
                  </a:lnTo>
                  <a:lnTo>
                    <a:pt x="3078" y="28"/>
                  </a:lnTo>
                  <a:lnTo>
                    <a:pt x="3115" y="49"/>
                  </a:lnTo>
                  <a:lnTo>
                    <a:pt x="3149" y="74"/>
                  </a:lnTo>
                  <a:lnTo>
                    <a:pt x="3178" y="105"/>
                  </a:lnTo>
                  <a:lnTo>
                    <a:pt x="3205" y="138"/>
                  </a:lnTo>
                  <a:lnTo>
                    <a:pt x="3226" y="176"/>
                  </a:lnTo>
                  <a:lnTo>
                    <a:pt x="3240" y="216"/>
                  </a:lnTo>
                  <a:lnTo>
                    <a:pt x="3250" y="259"/>
                  </a:lnTo>
                  <a:lnTo>
                    <a:pt x="3254" y="304"/>
                  </a:lnTo>
                  <a:lnTo>
                    <a:pt x="3254" y="2245"/>
                  </a:lnTo>
                  <a:lnTo>
                    <a:pt x="3294" y="2289"/>
                  </a:lnTo>
                  <a:lnTo>
                    <a:pt x="3329" y="2336"/>
                  </a:lnTo>
                  <a:lnTo>
                    <a:pt x="3362" y="2388"/>
                  </a:lnTo>
                  <a:lnTo>
                    <a:pt x="3389" y="2441"/>
                  </a:lnTo>
                  <a:lnTo>
                    <a:pt x="3413" y="2497"/>
                  </a:lnTo>
                  <a:lnTo>
                    <a:pt x="3431" y="2555"/>
                  </a:lnTo>
                  <a:lnTo>
                    <a:pt x="3444" y="2615"/>
                  </a:lnTo>
                  <a:lnTo>
                    <a:pt x="3453" y="2677"/>
                  </a:lnTo>
                  <a:lnTo>
                    <a:pt x="3456" y="2741"/>
                  </a:lnTo>
                  <a:lnTo>
                    <a:pt x="3453" y="2810"/>
                  </a:lnTo>
                  <a:lnTo>
                    <a:pt x="3443" y="2876"/>
                  </a:lnTo>
                  <a:lnTo>
                    <a:pt x="3428" y="2941"/>
                  </a:lnTo>
                  <a:lnTo>
                    <a:pt x="3407" y="3004"/>
                  </a:lnTo>
                  <a:lnTo>
                    <a:pt x="3380" y="3063"/>
                  </a:lnTo>
                  <a:lnTo>
                    <a:pt x="3348" y="3120"/>
                  </a:lnTo>
                  <a:lnTo>
                    <a:pt x="3311" y="3173"/>
                  </a:lnTo>
                  <a:lnTo>
                    <a:pt x="3271" y="3222"/>
                  </a:lnTo>
                  <a:lnTo>
                    <a:pt x="3225" y="3269"/>
                  </a:lnTo>
                  <a:lnTo>
                    <a:pt x="3175" y="3310"/>
                  </a:lnTo>
                  <a:lnTo>
                    <a:pt x="3123" y="3347"/>
                  </a:lnTo>
                  <a:lnTo>
                    <a:pt x="3066" y="3379"/>
                  </a:lnTo>
                  <a:lnTo>
                    <a:pt x="3008" y="3406"/>
                  </a:lnTo>
                  <a:lnTo>
                    <a:pt x="2946" y="3428"/>
                  </a:lnTo>
                  <a:lnTo>
                    <a:pt x="2882" y="3443"/>
                  </a:lnTo>
                  <a:lnTo>
                    <a:pt x="2815" y="3453"/>
                  </a:lnTo>
                  <a:lnTo>
                    <a:pt x="2747" y="3456"/>
                  </a:lnTo>
                  <a:lnTo>
                    <a:pt x="715" y="3456"/>
                  </a:lnTo>
                  <a:lnTo>
                    <a:pt x="675" y="3453"/>
                  </a:lnTo>
                  <a:lnTo>
                    <a:pt x="636" y="3446"/>
                  </a:lnTo>
                  <a:lnTo>
                    <a:pt x="598" y="3432"/>
                  </a:lnTo>
                  <a:lnTo>
                    <a:pt x="562" y="3413"/>
                  </a:lnTo>
                  <a:lnTo>
                    <a:pt x="530" y="3390"/>
                  </a:lnTo>
                  <a:lnTo>
                    <a:pt x="500" y="3362"/>
                  </a:lnTo>
                  <a:lnTo>
                    <a:pt x="473" y="3331"/>
                  </a:lnTo>
                  <a:lnTo>
                    <a:pt x="451" y="3298"/>
                  </a:lnTo>
                  <a:lnTo>
                    <a:pt x="435" y="3262"/>
                  </a:lnTo>
                  <a:lnTo>
                    <a:pt x="422" y="3225"/>
                  </a:lnTo>
                  <a:lnTo>
                    <a:pt x="415" y="3186"/>
                  </a:lnTo>
                  <a:lnTo>
                    <a:pt x="412" y="3146"/>
                  </a:lnTo>
                  <a:lnTo>
                    <a:pt x="412" y="3044"/>
                  </a:lnTo>
                  <a:lnTo>
                    <a:pt x="304" y="3044"/>
                  </a:lnTo>
                  <a:lnTo>
                    <a:pt x="259" y="3041"/>
                  </a:lnTo>
                  <a:lnTo>
                    <a:pt x="216" y="3032"/>
                  </a:lnTo>
                  <a:lnTo>
                    <a:pt x="176" y="3016"/>
                  </a:lnTo>
                  <a:lnTo>
                    <a:pt x="138" y="2995"/>
                  </a:lnTo>
                  <a:lnTo>
                    <a:pt x="105" y="2970"/>
                  </a:lnTo>
                  <a:lnTo>
                    <a:pt x="74" y="2940"/>
                  </a:lnTo>
                  <a:lnTo>
                    <a:pt x="49" y="2906"/>
                  </a:lnTo>
                  <a:lnTo>
                    <a:pt x="28" y="2868"/>
                  </a:lnTo>
                  <a:lnTo>
                    <a:pt x="13" y="2828"/>
                  </a:lnTo>
                  <a:lnTo>
                    <a:pt x="3" y="2786"/>
                  </a:lnTo>
                  <a:lnTo>
                    <a:pt x="0" y="2741"/>
                  </a:lnTo>
                  <a:lnTo>
                    <a:pt x="3" y="2696"/>
                  </a:lnTo>
                  <a:lnTo>
                    <a:pt x="13" y="2653"/>
                  </a:lnTo>
                  <a:lnTo>
                    <a:pt x="28" y="2613"/>
                  </a:lnTo>
                  <a:lnTo>
                    <a:pt x="49" y="2575"/>
                  </a:lnTo>
                  <a:lnTo>
                    <a:pt x="74" y="2542"/>
                  </a:lnTo>
                  <a:lnTo>
                    <a:pt x="105" y="2511"/>
                  </a:lnTo>
                  <a:lnTo>
                    <a:pt x="138" y="2486"/>
                  </a:lnTo>
                  <a:lnTo>
                    <a:pt x="176" y="2465"/>
                  </a:lnTo>
                  <a:lnTo>
                    <a:pt x="216" y="2450"/>
                  </a:lnTo>
                  <a:lnTo>
                    <a:pt x="259" y="2440"/>
                  </a:lnTo>
                  <a:lnTo>
                    <a:pt x="304" y="2437"/>
                  </a:lnTo>
                  <a:lnTo>
                    <a:pt x="412" y="2437"/>
                  </a:lnTo>
                  <a:lnTo>
                    <a:pt x="412" y="2032"/>
                  </a:lnTo>
                  <a:lnTo>
                    <a:pt x="304" y="2032"/>
                  </a:lnTo>
                  <a:lnTo>
                    <a:pt x="259" y="2029"/>
                  </a:lnTo>
                  <a:lnTo>
                    <a:pt x="216" y="2019"/>
                  </a:lnTo>
                  <a:lnTo>
                    <a:pt x="176" y="2003"/>
                  </a:lnTo>
                  <a:lnTo>
                    <a:pt x="138" y="1982"/>
                  </a:lnTo>
                  <a:lnTo>
                    <a:pt x="105" y="1957"/>
                  </a:lnTo>
                  <a:lnTo>
                    <a:pt x="74" y="1927"/>
                  </a:lnTo>
                  <a:lnTo>
                    <a:pt x="49" y="1893"/>
                  </a:lnTo>
                  <a:lnTo>
                    <a:pt x="28" y="1856"/>
                  </a:lnTo>
                  <a:lnTo>
                    <a:pt x="13" y="1816"/>
                  </a:lnTo>
                  <a:lnTo>
                    <a:pt x="3" y="1773"/>
                  </a:lnTo>
                  <a:lnTo>
                    <a:pt x="0" y="1728"/>
                  </a:lnTo>
                  <a:lnTo>
                    <a:pt x="3" y="1683"/>
                  </a:lnTo>
                  <a:lnTo>
                    <a:pt x="13" y="1640"/>
                  </a:lnTo>
                  <a:lnTo>
                    <a:pt x="28" y="1600"/>
                  </a:lnTo>
                  <a:lnTo>
                    <a:pt x="49" y="1563"/>
                  </a:lnTo>
                  <a:lnTo>
                    <a:pt x="74" y="1529"/>
                  </a:lnTo>
                  <a:lnTo>
                    <a:pt x="105" y="1499"/>
                  </a:lnTo>
                  <a:lnTo>
                    <a:pt x="138" y="1474"/>
                  </a:lnTo>
                  <a:lnTo>
                    <a:pt x="176" y="1453"/>
                  </a:lnTo>
                  <a:lnTo>
                    <a:pt x="216" y="1437"/>
                  </a:lnTo>
                  <a:lnTo>
                    <a:pt x="259" y="1427"/>
                  </a:lnTo>
                  <a:lnTo>
                    <a:pt x="304" y="1424"/>
                  </a:lnTo>
                  <a:lnTo>
                    <a:pt x="412" y="1424"/>
                  </a:lnTo>
                  <a:lnTo>
                    <a:pt x="412" y="1019"/>
                  </a:lnTo>
                  <a:lnTo>
                    <a:pt x="304" y="1019"/>
                  </a:lnTo>
                  <a:lnTo>
                    <a:pt x="259" y="1016"/>
                  </a:lnTo>
                  <a:lnTo>
                    <a:pt x="216" y="1006"/>
                  </a:lnTo>
                  <a:lnTo>
                    <a:pt x="176" y="991"/>
                  </a:lnTo>
                  <a:lnTo>
                    <a:pt x="138" y="970"/>
                  </a:lnTo>
                  <a:lnTo>
                    <a:pt x="105" y="945"/>
                  </a:lnTo>
                  <a:lnTo>
                    <a:pt x="74" y="914"/>
                  </a:lnTo>
                  <a:lnTo>
                    <a:pt x="49" y="881"/>
                  </a:lnTo>
                  <a:lnTo>
                    <a:pt x="28" y="843"/>
                  </a:lnTo>
                  <a:lnTo>
                    <a:pt x="13" y="803"/>
                  </a:lnTo>
                  <a:lnTo>
                    <a:pt x="3" y="760"/>
                  </a:lnTo>
                  <a:lnTo>
                    <a:pt x="0" y="715"/>
                  </a:lnTo>
                  <a:lnTo>
                    <a:pt x="3" y="670"/>
                  </a:lnTo>
                  <a:lnTo>
                    <a:pt x="13" y="628"/>
                  </a:lnTo>
                  <a:lnTo>
                    <a:pt x="28" y="588"/>
                  </a:lnTo>
                  <a:lnTo>
                    <a:pt x="49" y="550"/>
                  </a:lnTo>
                  <a:lnTo>
                    <a:pt x="74" y="516"/>
                  </a:lnTo>
                  <a:lnTo>
                    <a:pt x="105" y="486"/>
                  </a:lnTo>
                  <a:lnTo>
                    <a:pt x="138" y="461"/>
                  </a:lnTo>
                  <a:lnTo>
                    <a:pt x="176" y="440"/>
                  </a:lnTo>
                  <a:lnTo>
                    <a:pt x="216" y="424"/>
                  </a:lnTo>
                  <a:lnTo>
                    <a:pt x="259" y="415"/>
                  </a:lnTo>
                  <a:lnTo>
                    <a:pt x="304" y="412"/>
                  </a:lnTo>
                  <a:lnTo>
                    <a:pt x="412" y="412"/>
                  </a:lnTo>
                  <a:lnTo>
                    <a:pt x="412" y="304"/>
                  </a:lnTo>
                  <a:lnTo>
                    <a:pt x="415" y="259"/>
                  </a:lnTo>
                  <a:lnTo>
                    <a:pt x="424" y="216"/>
                  </a:lnTo>
                  <a:lnTo>
                    <a:pt x="440" y="176"/>
                  </a:lnTo>
                  <a:lnTo>
                    <a:pt x="461" y="138"/>
                  </a:lnTo>
                  <a:lnTo>
                    <a:pt x="486" y="105"/>
                  </a:lnTo>
                  <a:lnTo>
                    <a:pt x="516" y="74"/>
                  </a:lnTo>
                  <a:lnTo>
                    <a:pt x="550" y="49"/>
                  </a:lnTo>
                  <a:lnTo>
                    <a:pt x="588" y="28"/>
                  </a:lnTo>
                  <a:lnTo>
                    <a:pt x="628" y="13"/>
                  </a:lnTo>
                  <a:lnTo>
                    <a:pt x="670" y="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-44450" y="3495675"/>
              <a:ext cx="160339" cy="39688"/>
            </a:xfrm>
            <a:custGeom>
              <a:avLst/>
              <a:gdLst/>
              <a:ahLst/>
              <a:cxnLst/>
              <a:rect l="l" t="t" r="r" b="b"/>
              <a:pathLst>
                <a:path w="811" h="202" extrusionOk="0">
                  <a:moveTo>
                    <a:pt x="102" y="0"/>
                  </a:moveTo>
                  <a:lnTo>
                    <a:pt x="709" y="0"/>
                  </a:lnTo>
                  <a:lnTo>
                    <a:pt x="732" y="2"/>
                  </a:lnTo>
                  <a:lnTo>
                    <a:pt x="754" y="10"/>
                  </a:lnTo>
                  <a:lnTo>
                    <a:pt x="773" y="22"/>
                  </a:lnTo>
                  <a:lnTo>
                    <a:pt x="789" y="38"/>
                  </a:lnTo>
                  <a:lnTo>
                    <a:pt x="800" y="56"/>
                  </a:lnTo>
                  <a:lnTo>
                    <a:pt x="807" y="77"/>
                  </a:lnTo>
                  <a:lnTo>
                    <a:pt x="811" y="101"/>
                  </a:lnTo>
                  <a:lnTo>
                    <a:pt x="807" y="124"/>
                  </a:lnTo>
                  <a:lnTo>
                    <a:pt x="800" y="145"/>
                  </a:lnTo>
                  <a:lnTo>
                    <a:pt x="789" y="164"/>
                  </a:lnTo>
                  <a:lnTo>
                    <a:pt x="773" y="180"/>
                  </a:lnTo>
                  <a:lnTo>
                    <a:pt x="754" y="192"/>
                  </a:lnTo>
                  <a:lnTo>
                    <a:pt x="732" y="200"/>
                  </a:lnTo>
                  <a:lnTo>
                    <a:pt x="709" y="202"/>
                  </a:lnTo>
                  <a:lnTo>
                    <a:pt x="102" y="202"/>
                  </a:lnTo>
                  <a:lnTo>
                    <a:pt x="79" y="200"/>
                  </a:lnTo>
                  <a:lnTo>
                    <a:pt x="58" y="192"/>
                  </a:lnTo>
                  <a:lnTo>
                    <a:pt x="39" y="180"/>
                  </a:lnTo>
                  <a:lnTo>
                    <a:pt x="23" y="164"/>
                  </a:lnTo>
                  <a:lnTo>
                    <a:pt x="10" y="145"/>
                  </a:lnTo>
                  <a:lnTo>
                    <a:pt x="3" y="124"/>
                  </a:lnTo>
                  <a:lnTo>
                    <a:pt x="0" y="101"/>
                  </a:lnTo>
                  <a:lnTo>
                    <a:pt x="3" y="77"/>
                  </a:lnTo>
                  <a:lnTo>
                    <a:pt x="10" y="56"/>
                  </a:lnTo>
                  <a:lnTo>
                    <a:pt x="23" y="38"/>
                  </a:lnTo>
                  <a:lnTo>
                    <a:pt x="39" y="22"/>
                  </a:lnTo>
                  <a:lnTo>
                    <a:pt x="58" y="10"/>
                  </a:lnTo>
                  <a:lnTo>
                    <a:pt x="79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-44450" y="3656013"/>
              <a:ext cx="160339" cy="41275"/>
            </a:xfrm>
            <a:custGeom>
              <a:avLst/>
              <a:gdLst/>
              <a:ahLst/>
              <a:cxnLst/>
              <a:rect l="l" t="t" r="r" b="b"/>
              <a:pathLst>
                <a:path w="811" h="204" extrusionOk="0">
                  <a:moveTo>
                    <a:pt x="102" y="0"/>
                  </a:moveTo>
                  <a:lnTo>
                    <a:pt x="709" y="0"/>
                  </a:lnTo>
                  <a:lnTo>
                    <a:pt x="732" y="4"/>
                  </a:lnTo>
                  <a:lnTo>
                    <a:pt x="754" y="11"/>
                  </a:lnTo>
                  <a:lnTo>
                    <a:pt x="773" y="23"/>
                  </a:lnTo>
                  <a:lnTo>
                    <a:pt x="789" y="39"/>
                  </a:lnTo>
                  <a:lnTo>
                    <a:pt x="800" y="57"/>
                  </a:lnTo>
                  <a:lnTo>
                    <a:pt x="807" y="79"/>
                  </a:lnTo>
                  <a:lnTo>
                    <a:pt x="811" y="102"/>
                  </a:lnTo>
                  <a:lnTo>
                    <a:pt x="807" y="125"/>
                  </a:lnTo>
                  <a:lnTo>
                    <a:pt x="800" y="147"/>
                  </a:lnTo>
                  <a:lnTo>
                    <a:pt x="789" y="165"/>
                  </a:lnTo>
                  <a:lnTo>
                    <a:pt x="773" y="181"/>
                  </a:lnTo>
                  <a:lnTo>
                    <a:pt x="754" y="193"/>
                  </a:lnTo>
                  <a:lnTo>
                    <a:pt x="732" y="200"/>
                  </a:lnTo>
                  <a:lnTo>
                    <a:pt x="709" y="204"/>
                  </a:lnTo>
                  <a:lnTo>
                    <a:pt x="102" y="204"/>
                  </a:lnTo>
                  <a:lnTo>
                    <a:pt x="79" y="200"/>
                  </a:lnTo>
                  <a:lnTo>
                    <a:pt x="58" y="193"/>
                  </a:lnTo>
                  <a:lnTo>
                    <a:pt x="39" y="181"/>
                  </a:lnTo>
                  <a:lnTo>
                    <a:pt x="23" y="165"/>
                  </a:lnTo>
                  <a:lnTo>
                    <a:pt x="10" y="147"/>
                  </a:lnTo>
                  <a:lnTo>
                    <a:pt x="3" y="125"/>
                  </a:lnTo>
                  <a:lnTo>
                    <a:pt x="0" y="102"/>
                  </a:lnTo>
                  <a:lnTo>
                    <a:pt x="3" y="79"/>
                  </a:lnTo>
                  <a:lnTo>
                    <a:pt x="10" y="57"/>
                  </a:lnTo>
                  <a:lnTo>
                    <a:pt x="23" y="39"/>
                  </a:lnTo>
                  <a:lnTo>
                    <a:pt x="39" y="23"/>
                  </a:lnTo>
                  <a:lnTo>
                    <a:pt x="58" y="11"/>
                  </a:lnTo>
                  <a:lnTo>
                    <a:pt x="79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76200" y="3817938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01" y="0"/>
                  </a:moveTo>
                  <a:lnTo>
                    <a:pt x="124" y="2"/>
                  </a:lnTo>
                  <a:lnTo>
                    <a:pt x="146" y="10"/>
                  </a:lnTo>
                  <a:lnTo>
                    <a:pt x="165" y="22"/>
                  </a:lnTo>
                  <a:lnTo>
                    <a:pt x="181" y="38"/>
                  </a:lnTo>
                  <a:lnTo>
                    <a:pt x="192" y="57"/>
                  </a:lnTo>
                  <a:lnTo>
                    <a:pt x="199" y="78"/>
                  </a:lnTo>
                  <a:lnTo>
                    <a:pt x="203" y="101"/>
                  </a:lnTo>
                  <a:lnTo>
                    <a:pt x="203" y="202"/>
                  </a:lnTo>
                  <a:lnTo>
                    <a:pt x="304" y="202"/>
                  </a:lnTo>
                  <a:lnTo>
                    <a:pt x="327" y="205"/>
                  </a:lnTo>
                  <a:lnTo>
                    <a:pt x="348" y="213"/>
                  </a:lnTo>
                  <a:lnTo>
                    <a:pt x="367" y="224"/>
                  </a:lnTo>
                  <a:lnTo>
                    <a:pt x="383" y="240"/>
                  </a:lnTo>
                  <a:lnTo>
                    <a:pt x="394" y="259"/>
                  </a:lnTo>
                  <a:lnTo>
                    <a:pt x="403" y="281"/>
                  </a:lnTo>
                  <a:lnTo>
                    <a:pt x="405" y="304"/>
                  </a:lnTo>
                  <a:lnTo>
                    <a:pt x="403" y="327"/>
                  </a:lnTo>
                  <a:lnTo>
                    <a:pt x="394" y="348"/>
                  </a:lnTo>
                  <a:lnTo>
                    <a:pt x="383" y="367"/>
                  </a:lnTo>
                  <a:lnTo>
                    <a:pt x="367" y="382"/>
                  </a:lnTo>
                  <a:lnTo>
                    <a:pt x="348" y="395"/>
                  </a:lnTo>
                  <a:lnTo>
                    <a:pt x="327" y="402"/>
                  </a:lnTo>
                  <a:lnTo>
                    <a:pt x="304" y="404"/>
                  </a:lnTo>
                  <a:lnTo>
                    <a:pt x="101" y="404"/>
                  </a:lnTo>
                  <a:lnTo>
                    <a:pt x="78" y="402"/>
                  </a:lnTo>
                  <a:lnTo>
                    <a:pt x="57" y="395"/>
                  </a:lnTo>
                  <a:lnTo>
                    <a:pt x="38" y="382"/>
                  </a:lnTo>
                  <a:lnTo>
                    <a:pt x="22" y="367"/>
                  </a:lnTo>
                  <a:lnTo>
                    <a:pt x="10" y="348"/>
                  </a:lnTo>
                  <a:lnTo>
                    <a:pt x="3" y="327"/>
                  </a:lnTo>
                  <a:lnTo>
                    <a:pt x="0" y="304"/>
                  </a:lnTo>
                  <a:lnTo>
                    <a:pt x="0" y="101"/>
                  </a:lnTo>
                  <a:lnTo>
                    <a:pt x="3" y="78"/>
                  </a:lnTo>
                  <a:lnTo>
                    <a:pt x="10" y="57"/>
                  </a:lnTo>
                  <a:lnTo>
                    <a:pt x="22" y="38"/>
                  </a:lnTo>
                  <a:lnTo>
                    <a:pt x="38" y="22"/>
                  </a:lnTo>
                  <a:lnTo>
                    <a:pt x="57" y="10"/>
                  </a:lnTo>
                  <a:lnTo>
                    <a:pt x="78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-252413" y="3455988"/>
              <a:ext cx="166689" cy="120650"/>
            </a:xfrm>
            <a:custGeom>
              <a:avLst/>
              <a:gdLst/>
              <a:ahLst/>
              <a:cxnLst/>
              <a:rect l="l" t="t" r="r" b="b"/>
              <a:pathLst>
                <a:path w="837" h="607" extrusionOk="0">
                  <a:moveTo>
                    <a:pt x="748" y="0"/>
                  </a:moveTo>
                  <a:lnTo>
                    <a:pt x="768" y="5"/>
                  </a:lnTo>
                  <a:lnTo>
                    <a:pt x="789" y="14"/>
                  </a:lnTo>
                  <a:lnTo>
                    <a:pt x="807" y="29"/>
                  </a:lnTo>
                  <a:lnTo>
                    <a:pt x="822" y="47"/>
                  </a:lnTo>
                  <a:lnTo>
                    <a:pt x="831" y="68"/>
                  </a:lnTo>
                  <a:lnTo>
                    <a:pt x="837" y="90"/>
                  </a:lnTo>
                  <a:lnTo>
                    <a:pt x="837" y="112"/>
                  </a:lnTo>
                  <a:lnTo>
                    <a:pt x="831" y="134"/>
                  </a:lnTo>
                  <a:lnTo>
                    <a:pt x="822" y="154"/>
                  </a:lnTo>
                  <a:lnTo>
                    <a:pt x="807" y="173"/>
                  </a:lnTo>
                  <a:lnTo>
                    <a:pt x="403" y="577"/>
                  </a:lnTo>
                  <a:lnTo>
                    <a:pt x="386" y="590"/>
                  </a:lnTo>
                  <a:lnTo>
                    <a:pt x="369" y="600"/>
                  </a:lnTo>
                  <a:lnTo>
                    <a:pt x="351" y="605"/>
                  </a:lnTo>
                  <a:lnTo>
                    <a:pt x="331" y="607"/>
                  </a:lnTo>
                  <a:lnTo>
                    <a:pt x="312" y="605"/>
                  </a:lnTo>
                  <a:lnTo>
                    <a:pt x="293" y="600"/>
                  </a:lnTo>
                  <a:lnTo>
                    <a:pt x="275" y="590"/>
                  </a:lnTo>
                  <a:lnTo>
                    <a:pt x="259" y="577"/>
                  </a:lnTo>
                  <a:lnTo>
                    <a:pt x="28" y="346"/>
                  </a:lnTo>
                  <a:lnTo>
                    <a:pt x="14" y="328"/>
                  </a:lnTo>
                  <a:lnTo>
                    <a:pt x="4" y="308"/>
                  </a:lnTo>
                  <a:lnTo>
                    <a:pt x="0" y="286"/>
                  </a:lnTo>
                  <a:lnTo>
                    <a:pt x="0" y="264"/>
                  </a:lnTo>
                  <a:lnTo>
                    <a:pt x="4" y="242"/>
                  </a:lnTo>
                  <a:lnTo>
                    <a:pt x="14" y="221"/>
                  </a:lnTo>
                  <a:lnTo>
                    <a:pt x="28" y="203"/>
                  </a:lnTo>
                  <a:lnTo>
                    <a:pt x="47" y="188"/>
                  </a:lnTo>
                  <a:lnTo>
                    <a:pt x="67" y="179"/>
                  </a:lnTo>
                  <a:lnTo>
                    <a:pt x="89" y="174"/>
                  </a:lnTo>
                  <a:lnTo>
                    <a:pt x="111" y="174"/>
                  </a:lnTo>
                  <a:lnTo>
                    <a:pt x="133" y="179"/>
                  </a:lnTo>
                  <a:lnTo>
                    <a:pt x="154" y="188"/>
                  </a:lnTo>
                  <a:lnTo>
                    <a:pt x="172" y="203"/>
                  </a:lnTo>
                  <a:lnTo>
                    <a:pt x="331" y="362"/>
                  </a:lnTo>
                  <a:lnTo>
                    <a:pt x="665" y="29"/>
                  </a:lnTo>
                  <a:lnTo>
                    <a:pt x="683" y="14"/>
                  </a:lnTo>
                  <a:lnTo>
                    <a:pt x="704" y="5"/>
                  </a:lnTo>
                  <a:lnTo>
                    <a:pt x="724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-252413" y="3616325"/>
              <a:ext cx="166689" cy="120650"/>
            </a:xfrm>
            <a:custGeom>
              <a:avLst/>
              <a:gdLst/>
              <a:ahLst/>
              <a:cxnLst/>
              <a:rect l="l" t="t" r="r" b="b"/>
              <a:pathLst>
                <a:path w="837" h="607" extrusionOk="0">
                  <a:moveTo>
                    <a:pt x="748" y="0"/>
                  </a:moveTo>
                  <a:lnTo>
                    <a:pt x="768" y="5"/>
                  </a:lnTo>
                  <a:lnTo>
                    <a:pt x="789" y="14"/>
                  </a:lnTo>
                  <a:lnTo>
                    <a:pt x="807" y="29"/>
                  </a:lnTo>
                  <a:lnTo>
                    <a:pt x="822" y="47"/>
                  </a:lnTo>
                  <a:lnTo>
                    <a:pt x="831" y="67"/>
                  </a:lnTo>
                  <a:lnTo>
                    <a:pt x="837" y="89"/>
                  </a:lnTo>
                  <a:lnTo>
                    <a:pt x="837" y="111"/>
                  </a:lnTo>
                  <a:lnTo>
                    <a:pt x="831" y="133"/>
                  </a:lnTo>
                  <a:lnTo>
                    <a:pt x="822" y="154"/>
                  </a:lnTo>
                  <a:lnTo>
                    <a:pt x="807" y="172"/>
                  </a:lnTo>
                  <a:lnTo>
                    <a:pt x="403" y="577"/>
                  </a:lnTo>
                  <a:lnTo>
                    <a:pt x="386" y="590"/>
                  </a:lnTo>
                  <a:lnTo>
                    <a:pt x="369" y="599"/>
                  </a:lnTo>
                  <a:lnTo>
                    <a:pt x="351" y="605"/>
                  </a:lnTo>
                  <a:lnTo>
                    <a:pt x="331" y="607"/>
                  </a:lnTo>
                  <a:lnTo>
                    <a:pt x="312" y="605"/>
                  </a:lnTo>
                  <a:lnTo>
                    <a:pt x="293" y="599"/>
                  </a:lnTo>
                  <a:lnTo>
                    <a:pt x="275" y="590"/>
                  </a:lnTo>
                  <a:lnTo>
                    <a:pt x="259" y="577"/>
                  </a:lnTo>
                  <a:lnTo>
                    <a:pt x="28" y="346"/>
                  </a:lnTo>
                  <a:lnTo>
                    <a:pt x="14" y="328"/>
                  </a:lnTo>
                  <a:lnTo>
                    <a:pt x="4" y="307"/>
                  </a:lnTo>
                  <a:lnTo>
                    <a:pt x="0" y="285"/>
                  </a:lnTo>
                  <a:lnTo>
                    <a:pt x="0" y="263"/>
                  </a:lnTo>
                  <a:lnTo>
                    <a:pt x="4" y="241"/>
                  </a:lnTo>
                  <a:lnTo>
                    <a:pt x="14" y="221"/>
                  </a:lnTo>
                  <a:lnTo>
                    <a:pt x="28" y="202"/>
                  </a:lnTo>
                  <a:lnTo>
                    <a:pt x="47" y="189"/>
                  </a:lnTo>
                  <a:lnTo>
                    <a:pt x="67" y="178"/>
                  </a:lnTo>
                  <a:lnTo>
                    <a:pt x="89" y="174"/>
                  </a:lnTo>
                  <a:lnTo>
                    <a:pt x="111" y="174"/>
                  </a:lnTo>
                  <a:lnTo>
                    <a:pt x="133" y="178"/>
                  </a:lnTo>
                  <a:lnTo>
                    <a:pt x="154" y="189"/>
                  </a:lnTo>
                  <a:lnTo>
                    <a:pt x="172" y="202"/>
                  </a:lnTo>
                  <a:lnTo>
                    <a:pt x="331" y="363"/>
                  </a:lnTo>
                  <a:lnTo>
                    <a:pt x="665" y="29"/>
                  </a:lnTo>
                  <a:lnTo>
                    <a:pt x="683" y="14"/>
                  </a:lnTo>
                  <a:lnTo>
                    <a:pt x="704" y="5"/>
                  </a:lnTo>
                  <a:lnTo>
                    <a:pt x="724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-252413" y="3776663"/>
              <a:ext cx="166689" cy="120650"/>
            </a:xfrm>
            <a:custGeom>
              <a:avLst/>
              <a:gdLst/>
              <a:ahLst/>
              <a:cxnLst/>
              <a:rect l="l" t="t" r="r" b="b"/>
              <a:pathLst>
                <a:path w="837" h="606" extrusionOk="0">
                  <a:moveTo>
                    <a:pt x="748" y="0"/>
                  </a:moveTo>
                  <a:lnTo>
                    <a:pt x="768" y="5"/>
                  </a:lnTo>
                  <a:lnTo>
                    <a:pt x="789" y="15"/>
                  </a:lnTo>
                  <a:lnTo>
                    <a:pt x="807" y="29"/>
                  </a:lnTo>
                  <a:lnTo>
                    <a:pt x="822" y="47"/>
                  </a:lnTo>
                  <a:lnTo>
                    <a:pt x="831" y="68"/>
                  </a:lnTo>
                  <a:lnTo>
                    <a:pt x="837" y="89"/>
                  </a:lnTo>
                  <a:lnTo>
                    <a:pt x="837" y="112"/>
                  </a:lnTo>
                  <a:lnTo>
                    <a:pt x="831" y="133"/>
                  </a:lnTo>
                  <a:lnTo>
                    <a:pt x="822" y="154"/>
                  </a:lnTo>
                  <a:lnTo>
                    <a:pt x="807" y="172"/>
                  </a:lnTo>
                  <a:lnTo>
                    <a:pt x="403" y="577"/>
                  </a:lnTo>
                  <a:lnTo>
                    <a:pt x="386" y="591"/>
                  </a:lnTo>
                  <a:lnTo>
                    <a:pt x="369" y="599"/>
                  </a:lnTo>
                  <a:lnTo>
                    <a:pt x="351" y="605"/>
                  </a:lnTo>
                  <a:lnTo>
                    <a:pt x="331" y="606"/>
                  </a:lnTo>
                  <a:lnTo>
                    <a:pt x="312" y="605"/>
                  </a:lnTo>
                  <a:lnTo>
                    <a:pt x="293" y="599"/>
                  </a:lnTo>
                  <a:lnTo>
                    <a:pt x="275" y="591"/>
                  </a:lnTo>
                  <a:lnTo>
                    <a:pt x="259" y="577"/>
                  </a:lnTo>
                  <a:lnTo>
                    <a:pt x="28" y="347"/>
                  </a:lnTo>
                  <a:lnTo>
                    <a:pt x="14" y="328"/>
                  </a:lnTo>
                  <a:lnTo>
                    <a:pt x="4" y="308"/>
                  </a:lnTo>
                  <a:lnTo>
                    <a:pt x="0" y="286"/>
                  </a:lnTo>
                  <a:lnTo>
                    <a:pt x="0" y="264"/>
                  </a:lnTo>
                  <a:lnTo>
                    <a:pt x="4" y="242"/>
                  </a:lnTo>
                  <a:lnTo>
                    <a:pt x="14" y="221"/>
                  </a:lnTo>
                  <a:lnTo>
                    <a:pt x="28" y="203"/>
                  </a:lnTo>
                  <a:lnTo>
                    <a:pt x="47" y="188"/>
                  </a:lnTo>
                  <a:lnTo>
                    <a:pt x="67" y="179"/>
                  </a:lnTo>
                  <a:lnTo>
                    <a:pt x="89" y="174"/>
                  </a:lnTo>
                  <a:lnTo>
                    <a:pt x="111" y="174"/>
                  </a:lnTo>
                  <a:lnTo>
                    <a:pt x="133" y="179"/>
                  </a:lnTo>
                  <a:lnTo>
                    <a:pt x="154" y="188"/>
                  </a:lnTo>
                  <a:lnTo>
                    <a:pt x="172" y="203"/>
                  </a:lnTo>
                  <a:lnTo>
                    <a:pt x="331" y="362"/>
                  </a:lnTo>
                  <a:lnTo>
                    <a:pt x="665" y="29"/>
                  </a:lnTo>
                  <a:lnTo>
                    <a:pt x="683" y="15"/>
                  </a:lnTo>
                  <a:lnTo>
                    <a:pt x="704" y="5"/>
                  </a:lnTo>
                  <a:lnTo>
                    <a:pt x="724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A20533-EADA-42A3-A5C0-A651FFB7C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Google Shape;350;p34">
            <a:extLst>
              <a:ext uri="{FF2B5EF4-FFF2-40B4-BE49-F238E27FC236}">
                <a16:creationId xmlns:a16="http://schemas.microsoft.com/office/drawing/2014/main" id="{AE0B0810-35B8-4E49-B8C5-AEAC269BD78C}"/>
              </a:ext>
            </a:extLst>
          </p:cNvPr>
          <p:cNvSpPr txBox="1">
            <a:spLocks/>
          </p:cNvSpPr>
          <p:nvPr/>
        </p:nvSpPr>
        <p:spPr>
          <a:xfrm>
            <a:off x="2432084" y="227632"/>
            <a:ext cx="3710507" cy="4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F3F3F3"/>
                </a:solidFill>
              </a:rPr>
              <a:t>M</a:t>
            </a:r>
            <a:r>
              <a:rPr lang="en-US" altLang="zh-CN" dirty="0">
                <a:solidFill>
                  <a:srgbClr val="F3F3F3"/>
                </a:solidFill>
              </a:rPr>
              <a:t>easuring Success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CC40E02-F3D1-4CD2-99FF-1DBEA8632689}"/>
              </a:ext>
            </a:extLst>
          </p:cNvPr>
          <p:cNvSpPr/>
          <p:nvPr/>
        </p:nvSpPr>
        <p:spPr>
          <a:xfrm>
            <a:off x="119537" y="1012705"/>
            <a:ext cx="570380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Stickiness: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and cultivate user community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Host offline bonding activity to connect high school entrepreneurs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Deliver weekly newsletter to attract users’ attention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Scale: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Referral -&gt; 30 free trial of premium features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Word of mouths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Show up at campus publicity events </a:t>
            </a:r>
          </a:p>
        </p:txBody>
      </p:sp>
    </p:spTree>
    <p:extLst>
      <p:ext uri="{BB962C8B-B14F-4D97-AF65-F5344CB8AC3E}">
        <p14:creationId xmlns:p14="http://schemas.microsoft.com/office/powerpoint/2010/main" val="3346578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DB27E2-C002-4A8A-A496-8BF9127E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1" y="1169771"/>
            <a:ext cx="8858972" cy="30068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95A20533-EADA-42A3-A5C0-A651FFB7C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Google Shape;350;p34">
            <a:extLst>
              <a:ext uri="{FF2B5EF4-FFF2-40B4-BE49-F238E27FC236}">
                <a16:creationId xmlns:a16="http://schemas.microsoft.com/office/drawing/2014/main" id="{AE0B0810-35B8-4E49-B8C5-AEAC269BD78C}"/>
              </a:ext>
            </a:extLst>
          </p:cNvPr>
          <p:cNvSpPr txBox="1">
            <a:spLocks/>
          </p:cNvSpPr>
          <p:nvPr/>
        </p:nvSpPr>
        <p:spPr>
          <a:xfrm>
            <a:off x="2608253" y="361856"/>
            <a:ext cx="3710507" cy="4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F3F3F3"/>
                </a:solidFill>
              </a:rPr>
              <a:t>Competitors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7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AFFE9-8E68-43D1-A178-AE693E07E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BF88B-C101-4710-AB7D-E319B7F2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9" y="1164297"/>
            <a:ext cx="8800182" cy="2814905"/>
          </a:xfrm>
          <a:prstGeom prst="rect">
            <a:avLst/>
          </a:prstGeom>
        </p:spPr>
      </p:pic>
      <p:sp>
        <p:nvSpPr>
          <p:cNvPr id="4" name="Google Shape;350;p34">
            <a:extLst>
              <a:ext uri="{FF2B5EF4-FFF2-40B4-BE49-F238E27FC236}">
                <a16:creationId xmlns:a16="http://schemas.microsoft.com/office/drawing/2014/main" id="{4E232E77-E241-42BB-8AD8-ADB6A02DB35B}"/>
              </a:ext>
            </a:extLst>
          </p:cNvPr>
          <p:cNvSpPr txBox="1">
            <a:spLocks/>
          </p:cNvSpPr>
          <p:nvPr/>
        </p:nvSpPr>
        <p:spPr>
          <a:xfrm>
            <a:off x="2289471" y="303090"/>
            <a:ext cx="3710507" cy="4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F3F3F3"/>
                </a:solidFill>
              </a:rPr>
              <a:t>Competitive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7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ctrTitle"/>
          </p:nvPr>
        </p:nvSpPr>
        <p:spPr>
          <a:xfrm flipH="1">
            <a:off x="1291905" y="1950950"/>
            <a:ext cx="290537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s-ES" altLang="zh-CN" sz="3200" dirty="0"/>
              <a:t>1.1</a:t>
            </a:r>
            <a:br>
              <a:rPr lang="es-ES" altLang="zh-CN" sz="3200" dirty="0"/>
            </a:br>
            <a:r>
              <a:rPr lang="es-ES" altLang="zh-CN" sz="3200" dirty="0" err="1"/>
              <a:t>Industry</a:t>
            </a:r>
            <a:r>
              <a:rPr lang="en-US" altLang="zh-CN" sz="3200" dirty="0"/>
              <a:t> Overview:</a:t>
            </a:r>
            <a:br>
              <a:rPr lang="en-US" altLang="zh-CN" sz="3200" dirty="0"/>
            </a:br>
            <a:r>
              <a:rPr lang="en-US" altLang="zh-CN" dirty="0"/>
              <a:t>Huge Potential,</a:t>
            </a:r>
            <a:br>
              <a:rPr lang="en-US" altLang="zh-CN" dirty="0"/>
            </a:br>
            <a:r>
              <a:rPr lang="en-US" altLang="zh-CN" dirty="0"/>
              <a:t>Ignored.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58" name="Google Shape;358;p35"/>
          <p:cNvSpPr txBox="1">
            <a:spLocks noGrp="1"/>
          </p:cNvSpPr>
          <p:nvPr>
            <p:ph type="subTitle" idx="1"/>
          </p:nvPr>
        </p:nvSpPr>
        <p:spPr>
          <a:xfrm>
            <a:off x="4492305" y="1817975"/>
            <a:ext cx="4651695" cy="195707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dirty="0"/>
              <a:t>1. Top-down: Governmental Substantial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US" dirty="0">
                <a:solidFill>
                  <a:srgbClr val="FFFFFF"/>
                </a:solidFill>
              </a:rPr>
              <a:t>2. Bottom</a:t>
            </a:r>
            <a:r>
              <a:rPr lang="en-US" dirty="0"/>
              <a:t>-up: High School Students ARE interested in Startup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US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22AE9-74FE-4782-A23B-001D0C785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7D0228-CB69-4FFA-875D-02BFBBA7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" y="1097795"/>
            <a:ext cx="8808442" cy="3692583"/>
          </a:xfrm>
          <a:prstGeom prst="rect">
            <a:avLst/>
          </a:prstGeom>
        </p:spPr>
      </p:pic>
      <p:sp>
        <p:nvSpPr>
          <p:cNvPr id="4" name="Google Shape;350;p34">
            <a:extLst>
              <a:ext uri="{FF2B5EF4-FFF2-40B4-BE49-F238E27FC236}">
                <a16:creationId xmlns:a16="http://schemas.microsoft.com/office/drawing/2014/main" id="{5FA599E4-FF4F-410B-8371-3E9173E5E25F}"/>
              </a:ext>
            </a:extLst>
          </p:cNvPr>
          <p:cNvSpPr txBox="1">
            <a:spLocks/>
          </p:cNvSpPr>
          <p:nvPr/>
        </p:nvSpPr>
        <p:spPr>
          <a:xfrm>
            <a:off x="1131790" y="366794"/>
            <a:ext cx="6951002" cy="3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F3F3F3"/>
                </a:solidFill>
              </a:rPr>
              <a:t>Individual Pricing Strategy 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– Combination of Value-based and Competition-based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9CC0A-13E8-4206-9A07-578501E5E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90582" y="1535710"/>
            <a:ext cx="6283024" cy="2300578"/>
          </a:xfrm>
        </p:spPr>
        <p:txBody>
          <a:bodyPr/>
          <a:lstStyle/>
          <a:p>
            <a:pPr algn="l"/>
            <a:r>
              <a:rPr lang="en-US" dirty="0"/>
              <a:t>MIT Sloan MBA Professor Cost: </a:t>
            </a:r>
            <a:br>
              <a:rPr lang="en-US" dirty="0"/>
            </a:br>
            <a:r>
              <a:rPr lang="en-US" dirty="0"/>
              <a:t>$136,107 = 1 year = 1440 hours</a:t>
            </a:r>
            <a:br>
              <a:rPr lang="en-US" dirty="0"/>
            </a:br>
            <a:r>
              <a:rPr lang="en-US" dirty="0"/>
              <a:t>-&gt;$94/hour * 0.1hour/week</a:t>
            </a:r>
            <a:br>
              <a:rPr lang="en-US" dirty="0"/>
            </a:br>
            <a:r>
              <a:rPr lang="en-US" dirty="0"/>
              <a:t>-&gt;$9.4/week</a:t>
            </a:r>
            <a:br>
              <a:rPr lang="en-US" dirty="0"/>
            </a:br>
            <a:r>
              <a:rPr lang="en-US" dirty="0"/>
              <a:t>--&gt;$500/year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5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DC3EE3-730C-4BBD-B601-7BF851F1CA82}"/>
              </a:ext>
            </a:extLst>
          </p:cNvPr>
          <p:cNvSpPr/>
          <p:nvPr/>
        </p:nvSpPr>
        <p:spPr>
          <a:xfrm>
            <a:off x="633369" y="1566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</a:br>
            <a: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  <a:t>Conversion Rate: 5%</a:t>
            </a:r>
            <a:b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</a:br>
            <a: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  <a:t>Market Share: 10%</a:t>
            </a:r>
            <a:b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</a:br>
            <a: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  <a:t>Total User: 10% * 1M = 10w</a:t>
            </a:r>
            <a:b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</a:br>
            <a:r>
              <a:rPr lang="en-US" sz="1800" dirty="0">
                <a:solidFill>
                  <a:srgbClr val="FFFFFF"/>
                </a:solidFill>
                <a:latin typeface="Squada One"/>
                <a:sym typeface="Squada One"/>
              </a:rPr>
              <a:t>Total Paying User: 10w * 5% = 5000</a:t>
            </a:r>
            <a:br>
              <a:rPr lang="en-US" dirty="0"/>
            </a:br>
            <a:r>
              <a:rPr lang="en-US" dirty="0"/>
              <a:t>$500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E319B-E076-4175-A791-58C9F10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0" y="1613403"/>
            <a:ext cx="4962561" cy="3314724"/>
          </a:xfrm>
          <a:prstGeom prst="rect">
            <a:avLst/>
          </a:prstGeom>
        </p:spPr>
      </p:pic>
      <p:sp>
        <p:nvSpPr>
          <p:cNvPr id="5" name="Google Shape;350;p34">
            <a:extLst>
              <a:ext uri="{FF2B5EF4-FFF2-40B4-BE49-F238E27FC236}">
                <a16:creationId xmlns:a16="http://schemas.microsoft.com/office/drawing/2014/main" id="{4D9DDD85-56D2-41BD-97C5-53248F6AE4F1}"/>
              </a:ext>
            </a:extLst>
          </p:cNvPr>
          <p:cNvSpPr txBox="1">
            <a:spLocks/>
          </p:cNvSpPr>
          <p:nvPr/>
        </p:nvSpPr>
        <p:spPr>
          <a:xfrm>
            <a:off x="2616641" y="487635"/>
            <a:ext cx="6951002" cy="3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F3F3F3"/>
                </a:solidFill>
              </a:rPr>
              <a:t>Finance Projection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2F0DBB8-E97C-4EE8-AFEA-58761CA33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825313" y="1508540"/>
            <a:ext cx="6283024" cy="2300578"/>
          </a:xfrm>
        </p:spPr>
        <p:txBody>
          <a:bodyPr/>
          <a:lstStyle/>
          <a:p>
            <a:pPr algn="l"/>
            <a:r>
              <a:rPr lang="en-US" dirty="0"/>
              <a:t>MIT Sloan MBA Professor Cost: </a:t>
            </a:r>
            <a:br>
              <a:rPr lang="en-US" dirty="0"/>
            </a:br>
            <a:r>
              <a:rPr lang="en-US" dirty="0"/>
              <a:t>$136,107 = 1 year = 1440 hours</a:t>
            </a:r>
            <a:br>
              <a:rPr lang="en-US" dirty="0"/>
            </a:br>
            <a:r>
              <a:rPr lang="en-US" dirty="0"/>
              <a:t>-&gt;$94/hour * 0.1hour/week</a:t>
            </a:r>
            <a:br>
              <a:rPr lang="en-US" dirty="0"/>
            </a:br>
            <a:r>
              <a:rPr lang="en-US" dirty="0"/>
              <a:t>-&gt;$9.4/week</a:t>
            </a:r>
            <a:br>
              <a:rPr lang="en-US" dirty="0"/>
            </a:br>
            <a:r>
              <a:rPr lang="en-US" dirty="0"/>
              <a:t>--&gt;$500/year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7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>
            <a:spLocks noGrp="1"/>
          </p:cNvSpPr>
          <p:nvPr>
            <p:ph type="ctrTitle"/>
          </p:nvPr>
        </p:nvSpPr>
        <p:spPr>
          <a:xfrm flipH="1">
            <a:off x="453005" y="1950950"/>
            <a:ext cx="3824737" cy="137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  <a:buSzPts val="2100"/>
            </a:pPr>
            <a:r>
              <a:rPr lang="en-US" sz="8800" b="1" dirty="0"/>
              <a:t>1</a:t>
            </a:r>
            <a:r>
              <a:rPr lang="en-US" sz="8800" b="1" baseline="30000" dirty="0"/>
              <a:t>st </a:t>
            </a:r>
            <a:r>
              <a:rPr lang="en-US" sz="8800" b="1" dirty="0"/>
              <a:t>: 2019</a:t>
            </a:r>
            <a:endParaRPr sz="8800" b="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E33D13-F2A8-4325-9C9B-5D1FABE712FA}"/>
              </a:ext>
            </a:extLst>
          </p:cNvPr>
          <p:cNvSpPr/>
          <p:nvPr/>
        </p:nvSpPr>
        <p:spPr>
          <a:xfrm>
            <a:off x="4756559" y="2387011"/>
            <a:ext cx="457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900"/>
            </a:pPr>
            <a:r>
              <a:rPr lang="en-US" sz="16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Starting at Oct. 2019:</a:t>
            </a:r>
          </a:p>
          <a:p>
            <a:pPr lvl="0">
              <a:buClr>
                <a:schemeClr val="dk1"/>
              </a:buClr>
              <a:buSzPts val="900"/>
            </a:pPr>
            <a:r>
              <a:rPr lang="en-US" sz="16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1</a:t>
            </a:r>
            <a:r>
              <a:rPr lang="en-US" sz="1600" baseline="300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st</a:t>
            </a:r>
            <a:r>
              <a:rPr lang="en-US" sz="16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 National High School Startup Contest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1D34D-4E0B-42C3-8A0D-B32A1FB23873}"/>
              </a:ext>
            </a:extLst>
          </p:cNvPr>
          <p:cNvSpPr/>
          <p:nvPr/>
        </p:nvSpPr>
        <p:spPr>
          <a:xfrm>
            <a:off x="4756559" y="1581645"/>
            <a:ext cx="414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900"/>
            </a:pPr>
            <a:endParaRPr lang="en-US" sz="1200" dirty="0">
              <a:solidFill>
                <a:srgbClr val="FFFFFF"/>
              </a:solidFill>
              <a:latin typeface="Roboto Slab Regular"/>
              <a:ea typeface="Roboto Slab Regular"/>
              <a:sym typeface="Roboto Slab Regular"/>
            </a:endParaRPr>
          </a:p>
          <a:p>
            <a:pPr>
              <a:buClr>
                <a:schemeClr val="dk1"/>
              </a:buClr>
              <a:buSzPts val="900"/>
            </a:pP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Starting at Jan. 2015: </a:t>
            </a:r>
          </a:p>
          <a:p>
            <a:pPr>
              <a:buClr>
                <a:schemeClr val="dk1"/>
              </a:buClr>
              <a:buSzPts val="900"/>
            </a:pP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  1</a:t>
            </a:r>
            <a:r>
              <a:rPr lang="en-US" sz="1200" baseline="300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st</a:t>
            </a:r>
            <a:r>
              <a:rPr lang="en-US" sz="1200" dirty="0">
                <a:solidFill>
                  <a:srgbClr val="FFFFFF"/>
                </a:solidFill>
                <a:latin typeface="Roboto Slab Regular"/>
                <a:ea typeface="Roboto Slab Regular"/>
                <a:sym typeface="Roboto Slab Regular"/>
              </a:rPr>
              <a:t> National College Startup Contest (4M Participants)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51"/>
          <p:cNvSpPr txBox="1">
            <a:spLocks noGrp="1"/>
          </p:cNvSpPr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s-ES" sz="8800" b="1" dirty="0"/>
              <a:t>71%</a:t>
            </a:r>
            <a:endParaRPr sz="8800" b="0" dirty="0">
              <a:solidFill>
                <a:srgbClr val="FFFFFF"/>
              </a:solidFill>
            </a:endParaRPr>
          </a:p>
        </p:txBody>
      </p:sp>
      <p:sp>
        <p:nvSpPr>
          <p:cNvPr id="1560" name="Google Shape;1560;p51"/>
          <p:cNvSpPr txBox="1">
            <a:spLocks noGrp="1"/>
          </p:cNvSpPr>
          <p:nvPr>
            <p:ph type="subTitle" idx="1"/>
          </p:nvPr>
        </p:nvSpPr>
        <p:spPr>
          <a:xfrm>
            <a:off x="2388973" y="3144092"/>
            <a:ext cx="4328984" cy="127962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900"/>
            </a:pPr>
            <a:endParaRPr lang="en-US" dirty="0"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sz="1600" dirty="0">
                <a:cs typeface="Arial"/>
                <a:sym typeface="Arial"/>
              </a:rPr>
              <a:t>“71% of the interviewed* high schoolers are ‘Somewhat Interested’ or ‘Very Interested' in learning entrepreneurship.”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900"/>
            </a:pPr>
            <a:endParaRPr lang="en-US" dirty="0"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i="1" dirty="0">
                <a:cs typeface="Arial"/>
                <a:sym typeface="Arial"/>
              </a:rPr>
              <a:t>	--</a:t>
            </a:r>
            <a:r>
              <a:rPr lang="en-US" i="1" dirty="0"/>
              <a:t>Junior Achievement Annual Report </a:t>
            </a:r>
            <a:endParaRPr lang="en-US" dirty="0"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BFA51F-FD25-446F-AC08-6AF4799374CC}"/>
              </a:ext>
            </a:extLst>
          </p:cNvPr>
          <p:cNvSpPr/>
          <p:nvPr/>
        </p:nvSpPr>
        <p:spPr>
          <a:xfrm>
            <a:off x="0" y="4913871"/>
            <a:ext cx="90962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900"/>
            </a:pPr>
            <a:r>
              <a:rPr lang="en-US" sz="1050" dirty="0">
                <a:solidFill>
                  <a:srgbClr val="FFFFFF"/>
                </a:solidFill>
                <a:latin typeface="Roboto Slab Regular"/>
                <a:ea typeface="Roboto Slab Regular"/>
              </a:rPr>
              <a:t>*: Interviewees consists of 696 student from both Key (Magnet) and non-Key Chinese Public High School  </a:t>
            </a:r>
          </a:p>
        </p:txBody>
      </p:sp>
    </p:spTree>
    <p:extLst>
      <p:ext uri="{BB962C8B-B14F-4D97-AF65-F5344CB8AC3E}">
        <p14:creationId xmlns:p14="http://schemas.microsoft.com/office/powerpoint/2010/main" val="274858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0" y="-14976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588677" y="1797058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Our</a:t>
            </a:r>
            <a:r>
              <a:rPr lang="en-US" sz="1600" dirty="0">
                <a:solidFill>
                  <a:srgbClr val="FFFFFF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 </a:t>
            </a:r>
            <a:r>
              <a:rPr lang="es" sz="1600" dirty="0">
                <a:solidFill>
                  <a:srgbClr val="FFFFFF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Problem</a:t>
            </a:r>
            <a:endParaRPr sz="1600" dirty="0">
              <a:solidFill>
                <a:srgbClr val="FFFFFF"/>
              </a:solidFill>
              <a:latin typeface="Roboto Slab Regular"/>
              <a:ea typeface="Roboto Slab Regular"/>
              <a:cs typeface="Arial"/>
              <a:sym typeface="Roboto Slab Regular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644318" y="-42600"/>
            <a:ext cx="4533900" cy="5173800"/>
          </a:xfrm>
          <a:prstGeom prst="rect">
            <a:avLst/>
          </a:prstGeom>
          <a:solidFill>
            <a:schemeClr val="accent5">
              <a:lumMod val="95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4"/>
          </p:nvPr>
        </p:nvSpPr>
        <p:spPr>
          <a:xfrm>
            <a:off x="5371290" y="1816262"/>
            <a:ext cx="3595596" cy="1281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Startup Simulation Game that allows players to make critical decisions for their virtual company based on the scenarios given. </a:t>
            </a:r>
          </a:p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Game Mechanism Explanations (i.e. Why you should make decision XYZ) by experts.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accent2"/>
              </a:solidFill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2"/>
          </p:nvPr>
        </p:nvSpPr>
        <p:spPr>
          <a:xfrm>
            <a:off x="602672" y="1816263"/>
            <a:ext cx="3451982" cy="2124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Existing online entrepreneurship education resources are too advanced (MBA-level) and tedious for high schooler to absorb effectively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rgbClr val="FFFFFF"/>
              </a:solidFill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Lack ways to implement theories into realistic scenarios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subTitle" idx="3"/>
          </p:nvPr>
        </p:nvSpPr>
        <p:spPr>
          <a:xfrm>
            <a:off x="5371290" y="1797058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accent2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Our</a:t>
            </a:r>
            <a:r>
              <a:rPr lang="en-US" sz="1600" dirty="0">
                <a:solidFill>
                  <a:schemeClr val="accent2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 </a:t>
            </a:r>
            <a:r>
              <a:rPr lang="es" sz="1600" dirty="0">
                <a:solidFill>
                  <a:schemeClr val="accent2"/>
                </a:solidFill>
                <a:latin typeface="Roboto Slab Regular"/>
                <a:ea typeface="Roboto Slab Regular"/>
                <a:cs typeface="Arial"/>
                <a:sym typeface="Roboto Slab Regular"/>
              </a:rPr>
              <a:t>Solution</a:t>
            </a:r>
            <a:endParaRPr sz="1600" dirty="0">
              <a:solidFill>
                <a:schemeClr val="accent2"/>
              </a:solidFill>
              <a:latin typeface="Roboto Slab Regular"/>
              <a:ea typeface="Roboto Slab Regular"/>
              <a:cs typeface="Arial"/>
              <a:sym typeface="Roboto Slab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ctrTitle"/>
          </p:nvPr>
        </p:nvSpPr>
        <p:spPr>
          <a:xfrm flipH="1">
            <a:off x="1153297" y="1950949"/>
            <a:ext cx="3043978" cy="126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s-ES" altLang="zh-CN" sz="3200" dirty="0"/>
              <a:t>1.2</a:t>
            </a:r>
            <a:br>
              <a:rPr lang="es-ES" altLang="zh-CN" sz="3200" dirty="0"/>
            </a:br>
            <a:r>
              <a:rPr lang="en-US" altLang="zh-CN" sz="3200" dirty="0"/>
              <a:t>Customer Persona + Product Use Case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331774-2714-42BE-BC1A-C2A176951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0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4769001" cy="51404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 txBox="1">
            <a:spLocks noGrp="1"/>
          </p:cNvSpPr>
          <p:nvPr>
            <p:ph type="ctrTitle"/>
          </p:nvPr>
        </p:nvSpPr>
        <p:spPr>
          <a:xfrm>
            <a:off x="4843848" y="98854"/>
            <a:ext cx="2952071" cy="36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unito Sans Black"/>
              <a:buNone/>
            </a:pPr>
            <a:r>
              <a:rPr lang="en-US" dirty="0">
                <a:solidFill>
                  <a:schemeClr val="accent6"/>
                </a:solidFill>
              </a:rPr>
              <a:t>Lily Zhang</a:t>
            </a:r>
            <a:endParaRPr b="0" dirty="0">
              <a:solidFill>
                <a:schemeClr val="accent6"/>
              </a:solidFill>
            </a:endParaRPr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4843848" y="519331"/>
            <a:ext cx="3620530" cy="82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 - 2nd </a:t>
            </a:r>
            <a:r>
              <a:rPr lang="es-ES" sz="1200" dirty="0" err="1"/>
              <a:t>year</a:t>
            </a:r>
            <a:r>
              <a:rPr lang="es-ES" sz="1200" dirty="0"/>
              <a:t> </a:t>
            </a:r>
            <a:r>
              <a:rPr lang="es-ES" sz="1200" dirty="0" err="1"/>
              <a:t>high</a:t>
            </a:r>
            <a:r>
              <a:rPr lang="es-ES" sz="1200" dirty="0"/>
              <a:t>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student</a:t>
            </a:r>
            <a:endParaRPr lang="es-ES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sz="1200" b="0" dirty="0"/>
              <a:t> - Top 10% at a </a:t>
            </a:r>
            <a:r>
              <a:rPr lang="es-ES" sz="1200" b="0" dirty="0" err="1"/>
              <a:t>key</a:t>
            </a:r>
            <a:r>
              <a:rPr lang="es-ES" sz="1200" b="0" dirty="0"/>
              <a:t> </a:t>
            </a:r>
            <a:r>
              <a:rPr lang="es-ES" sz="1200" b="0" dirty="0" err="1"/>
              <a:t>public</a:t>
            </a:r>
            <a:r>
              <a:rPr lang="es-ES" sz="1200" b="0" dirty="0"/>
              <a:t> </a:t>
            </a:r>
            <a:r>
              <a:rPr lang="es-ES" sz="1200" dirty="0" err="1"/>
              <a:t>high</a:t>
            </a:r>
            <a:r>
              <a:rPr lang="es-ES" sz="1200" dirty="0"/>
              <a:t> </a:t>
            </a:r>
            <a:r>
              <a:rPr lang="es-ES" sz="1200" dirty="0" err="1"/>
              <a:t>school</a:t>
            </a:r>
            <a:endParaRPr lang="es-ES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sz="1200" b="0" dirty="0"/>
              <a:t> - Love</a:t>
            </a:r>
            <a:r>
              <a:rPr lang="es-ES" sz="1200" dirty="0"/>
              <a:t> </a:t>
            </a:r>
            <a:r>
              <a:rPr lang="es-ES" sz="1200" dirty="0" err="1"/>
              <a:t>physics</a:t>
            </a:r>
            <a:r>
              <a:rPr lang="es-ES" sz="1200" dirty="0"/>
              <a:t> and </a:t>
            </a:r>
            <a:r>
              <a:rPr lang="es-ES" sz="1200" dirty="0" err="1"/>
              <a:t>entrepreneurship</a:t>
            </a:r>
            <a:endParaRPr sz="1200" b="0" dirty="0"/>
          </a:p>
        </p:txBody>
      </p:sp>
      <p:sp>
        <p:nvSpPr>
          <p:cNvPr id="409" name="Google Shape;409;p39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9DB8AA-6A42-4A27-AEB1-016811EE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40" y="2946643"/>
            <a:ext cx="1544968" cy="2061961"/>
          </a:xfrm>
          <a:prstGeom prst="rect">
            <a:avLst/>
          </a:prstGeom>
        </p:spPr>
      </p:pic>
      <p:sp>
        <p:nvSpPr>
          <p:cNvPr id="410" name="Google Shape;410;p39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6F4F9C41-9D1C-4418-A1DF-132BEF2D5924}"/>
              </a:ext>
            </a:extLst>
          </p:cNvPr>
          <p:cNvSpPr/>
          <p:nvPr/>
        </p:nvSpPr>
        <p:spPr>
          <a:xfrm>
            <a:off x="4055076" y="1131508"/>
            <a:ext cx="3356917" cy="871312"/>
          </a:xfrm>
          <a:prstGeom prst="cloudCallout">
            <a:avLst>
              <a:gd name="adj1" fmla="val -67838"/>
              <a:gd name="adj2" fmla="val -50108"/>
            </a:avLst>
          </a:prstGeom>
          <a:solidFill>
            <a:schemeClr val="accent5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oboto Slab Regular"/>
                <a:ea typeface="Roboto Slab Regular"/>
                <a:sym typeface="Roboto Slab Regular"/>
              </a:rPr>
              <a:t>What made Elon decided to work on the idea of PayPal?</a:t>
            </a:r>
          </a:p>
        </p:txBody>
      </p:sp>
      <p:sp>
        <p:nvSpPr>
          <p:cNvPr id="17" name="Google Shape;407;p39">
            <a:extLst>
              <a:ext uri="{FF2B5EF4-FFF2-40B4-BE49-F238E27FC236}">
                <a16:creationId xmlns:a16="http://schemas.microsoft.com/office/drawing/2014/main" id="{790582CD-739C-4A6E-8D36-7ABF9F479D33}"/>
              </a:ext>
            </a:extLst>
          </p:cNvPr>
          <p:cNvSpPr txBox="1">
            <a:spLocks/>
          </p:cNvSpPr>
          <p:nvPr/>
        </p:nvSpPr>
        <p:spPr>
          <a:xfrm>
            <a:off x="4843848" y="2124503"/>
            <a:ext cx="4209536" cy="276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 Slab Regular"/>
              <a:buNone/>
              <a:defRPr sz="15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None/>
              <a:defRPr sz="14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 algn="l">
              <a:spcBef>
                <a:spcPts val="0"/>
              </a:spcBef>
              <a:buClr>
                <a:schemeClr val="dk1"/>
              </a:buClr>
            </a:pPr>
            <a:r>
              <a:rPr lang="en-US" sz="1200" dirty="0">
                <a:solidFill>
                  <a:schemeClr val="accent6"/>
                </a:solidFill>
              </a:rPr>
              <a:t>Lily never misses her favorite TV show </a:t>
            </a:r>
            <a:r>
              <a:rPr lang="en-US" sz="1200" i="1" dirty="0">
                <a:solidFill>
                  <a:schemeClr val="accent6"/>
                </a:solidFill>
              </a:rPr>
              <a:t>Shark Tank</a:t>
            </a:r>
            <a:r>
              <a:rPr lang="en-US" sz="1200" dirty="0">
                <a:solidFill>
                  <a:schemeClr val="accent6"/>
                </a:solidFill>
              </a:rPr>
              <a:t> during weekend. Inspired by the grand story of Elon Musk, she has some fantasy regarding founding a world-changing company in the future.</a:t>
            </a:r>
          </a:p>
          <a:p>
            <a:pPr marL="0" indent="0" algn="l">
              <a:spcBef>
                <a:spcPts val="0"/>
              </a:spcBef>
              <a:buClr>
                <a:schemeClr val="dk1"/>
              </a:buClr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 algn="l">
              <a:spcBef>
                <a:spcPts val="0"/>
              </a:spcBef>
              <a:buClr>
                <a:schemeClr val="dk1"/>
              </a:buClr>
            </a:pPr>
            <a:r>
              <a:rPr lang="en-US" sz="1200" dirty="0"/>
              <a:t>		However, entrepreneurship is 		not taught in school – and she 		will be too busy with school 		work to attend even if it’s 		offered.</a:t>
            </a:r>
          </a:p>
          <a:p>
            <a:pPr marL="0" indent="0" algn="l">
              <a:spcBef>
                <a:spcPts val="0"/>
              </a:spcBef>
              <a:buClr>
                <a:schemeClr val="dk1"/>
              </a:buClr>
            </a:pPr>
            <a:endParaRPr lang="en-US" sz="1200" dirty="0"/>
          </a:p>
          <a:p>
            <a:pPr marL="0" indent="0" algn="l">
              <a:spcBef>
                <a:spcPts val="0"/>
              </a:spcBef>
              <a:buClr>
                <a:schemeClr val="dk1"/>
              </a:buClr>
            </a:pPr>
            <a:r>
              <a:rPr lang="en-US" sz="1200" dirty="0"/>
              <a:t>		Sometimes, Lily would spend 		her 30-minute spare time 		finding answers in books or 		through online videos; Yet 		they raised more questions 		than answers.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57"/>
          <p:cNvSpPr txBox="1">
            <a:spLocks noGrp="1"/>
          </p:cNvSpPr>
          <p:nvPr>
            <p:ph type="ctrTitle"/>
          </p:nvPr>
        </p:nvSpPr>
        <p:spPr>
          <a:xfrm flipH="1">
            <a:off x="799957" y="680429"/>
            <a:ext cx="1901855" cy="220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2800" dirty="0" err="1"/>
              <a:t>How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help</a:t>
            </a:r>
            <a:r>
              <a:rPr lang="es-ES" sz="2800" dirty="0"/>
              <a:t>:</a:t>
            </a:r>
            <a:endParaRPr sz="2800" b="0" dirty="0">
              <a:solidFill>
                <a:srgbClr val="FFFFFF"/>
              </a:solidFill>
            </a:endParaRPr>
          </a:p>
        </p:txBody>
      </p:sp>
      <p:pic>
        <p:nvPicPr>
          <p:cNvPr id="1629" name="Google Shape;1629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968807" y="563292"/>
            <a:ext cx="1704561" cy="305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57"/>
          <p:cNvSpPr/>
          <p:nvPr/>
        </p:nvSpPr>
        <p:spPr>
          <a:xfrm>
            <a:off x="3918931" y="288155"/>
            <a:ext cx="1809607" cy="360845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31" name="Google Shape;1631;p57"/>
          <p:cNvSpPr txBox="1">
            <a:spLocks noGrp="1"/>
          </p:cNvSpPr>
          <p:nvPr>
            <p:ph type="subTitle" idx="1"/>
          </p:nvPr>
        </p:nvSpPr>
        <p:spPr>
          <a:xfrm>
            <a:off x="3928507" y="3968267"/>
            <a:ext cx="19539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Lily practiced decision making based upon various realistic information sources we provide</a:t>
            </a:r>
            <a:endParaRPr dirty="0"/>
          </a:p>
        </p:txBody>
      </p:sp>
      <p:pic>
        <p:nvPicPr>
          <p:cNvPr id="6" name="Google Shape;1629;p57">
            <a:extLst>
              <a:ext uri="{FF2B5EF4-FFF2-40B4-BE49-F238E27FC236}">
                <a16:creationId xmlns:a16="http://schemas.microsoft.com/office/drawing/2014/main" id="{7FFE3B98-E96D-4BBE-9AFB-980BD38465E8}"/>
              </a:ext>
            </a:extLst>
          </p:cNvPr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6639482" y="1537133"/>
            <a:ext cx="1704561" cy="30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30;p57">
            <a:extLst>
              <a:ext uri="{FF2B5EF4-FFF2-40B4-BE49-F238E27FC236}">
                <a16:creationId xmlns:a16="http://schemas.microsoft.com/office/drawing/2014/main" id="{A5457460-7F2A-4DF1-9CFD-F7F83C392301}"/>
              </a:ext>
            </a:extLst>
          </p:cNvPr>
          <p:cNvSpPr/>
          <p:nvPr/>
        </p:nvSpPr>
        <p:spPr>
          <a:xfrm>
            <a:off x="6583872" y="1260453"/>
            <a:ext cx="1809607" cy="360845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1631;p57">
            <a:extLst>
              <a:ext uri="{FF2B5EF4-FFF2-40B4-BE49-F238E27FC236}">
                <a16:creationId xmlns:a16="http://schemas.microsoft.com/office/drawing/2014/main" id="{70310415-DBFA-48D1-A04F-D6FF01C4F6FF}"/>
              </a:ext>
            </a:extLst>
          </p:cNvPr>
          <p:cNvSpPr txBox="1">
            <a:spLocks/>
          </p:cNvSpPr>
          <p:nvPr/>
        </p:nvSpPr>
        <p:spPr>
          <a:xfrm>
            <a:off x="6264876" y="51972"/>
            <a:ext cx="2128603" cy="23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 algn="r"/>
            <a:r>
              <a:rPr lang="en-US" dirty="0"/>
              <a:t>Lily learnt right away why her decisions are bad for her company from experienced teenage entrepreneurs/professors</a:t>
            </a:r>
          </a:p>
        </p:txBody>
      </p:sp>
      <p:grpSp>
        <p:nvGrpSpPr>
          <p:cNvPr id="9" name="Google Shape;4829;p65">
            <a:extLst>
              <a:ext uri="{FF2B5EF4-FFF2-40B4-BE49-F238E27FC236}">
                <a16:creationId xmlns:a16="http://schemas.microsoft.com/office/drawing/2014/main" id="{C3C5AF82-3801-49D0-8AB6-5D30A3E34BC9}"/>
              </a:ext>
            </a:extLst>
          </p:cNvPr>
          <p:cNvGrpSpPr/>
          <p:nvPr/>
        </p:nvGrpSpPr>
        <p:grpSpPr>
          <a:xfrm>
            <a:off x="3693050" y="4069218"/>
            <a:ext cx="207652" cy="230237"/>
            <a:chOff x="3300325" y="249875"/>
            <a:chExt cx="433725" cy="480900"/>
          </a:xfrm>
        </p:grpSpPr>
        <p:sp>
          <p:nvSpPr>
            <p:cNvPr id="10" name="Google Shape;4830;p65">
              <a:extLst>
                <a:ext uri="{FF2B5EF4-FFF2-40B4-BE49-F238E27FC236}">
                  <a16:creationId xmlns:a16="http://schemas.microsoft.com/office/drawing/2014/main" id="{F25D5570-541B-48B8-BD56-F70AFB4AC9DC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" name="Google Shape;4831;p65">
              <a:extLst>
                <a:ext uri="{FF2B5EF4-FFF2-40B4-BE49-F238E27FC236}">
                  <a16:creationId xmlns:a16="http://schemas.microsoft.com/office/drawing/2014/main" id="{2B914398-D521-4930-9DFE-CAF44FE0C447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4832;p65">
              <a:extLst>
                <a:ext uri="{FF2B5EF4-FFF2-40B4-BE49-F238E27FC236}">
                  <a16:creationId xmlns:a16="http://schemas.microsoft.com/office/drawing/2014/main" id="{8B04A00E-482A-4F7E-870E-85247447B98F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4833;p65">
              <a:extLst>
                <a:ext uri="{FF2B5EF4-FFF2-40B4-BE49-F238E27FC236}">
                  <a16:creationId xmlns:a16="http://schemas.microsoft.com/office/drawing/2014/main" id="{32E2B56D-F02B-4CA3-86E1-E316E0F85015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4834;p65">
              <a:extLst>
                <a:ext uri="{FF2B5EF4-FFF2-40B4-BE49-F238E27FC236}">
                  <a16:creationId xmlns:a16="http://schemas.microsoft.com/office/drawing/2014/main" id="{53B08A87-EF47-4FE7-93C2-7591E5C8959D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835;p65">
              <a:extLst>
                <a:ext uri="{FF2B5EF4-FFF2-40B4-BE49-F238E27FC236}">
                  <a16:creationId xmlns:a16="http://schemas.microsoft.com/office/drawing/2014/main" id="{3EBF022D-C4B6-4998-85C0-7946D5B67E4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7664;p70">
            <a:extLst>
              <a:ext uri="{FF2B5EF4-FFF2-40B4-BE49-F238E27FC236}">
                <a16:creationId xmlns:a16="http://schemas.microsoft.com/office/drawing/2014/main" id="{05578A9E-0D64-4815-A924-758FEF19229C}"/>
              </a:ext>
            </a:extLst>
          </p:cNvPr>
          <p:cNvGrpSpPr/>
          <p:nvPr/>
        </p:nvGrpSpPr>
        <p:grpSpPr>
          <a:xfrm>
            <a:off x="8393479" y="221043"/>
            <a:ext cx="259494" cy="236184"/>
            <a:chOff x="-34755225" y="3202075"/>
            <a:chExt cx="274100" cy="291450"/>
          </a:xfrm>
        </p:grpSpPr>
        <p:sp>
          <p:nvSpPr>
            <p:cNvPr id="17" name="Google Shape;7665;p70">
              <a:extLst>
                <a:ext uri="{FF2B5EF4-FFF2-40B4-BE49-F238E27FC236}">
                  <a16:creationId xmlns:a16="http://schemas.microsoft.com/office/drawing/2014/main" id="{DE00A1BC-EBFF-469A-900F-078118D89EDB}"/>
                </a:ext>
              </a:extLst>
            </p:cNvPr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66;p70">
              <a:extLst>
                <a:ext uri="{FF2B5EF4-FFF2-40B4-BE49-F238E27FC236}">
                  <a16:creationId xmlns:a16="http://schemas.microsoft.com/office/drawing/2014/main" id="{464AD77B-3C3F-4935-92BC-02142948A165}"/>
                </a:ext>
              </a:extLst>
            </p:cNvPr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67;p70">
              <a:extLst>
                <a:ext uri="{FF2B5EF4-FFF2-40B4-BE49-F238E27FC236}">
                  <a16:creationId xmlns:a16="http://schemas.microsoft.com/office/drawing/2014/main" id="{EBAF513E-F9A9-4FAE-BC24-3D6F69E81832}"/>
                </a:ext>
              </a:extLst>
            </p:cNvPr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68;p70">
              <a:extLst>
                <a:ext uri="{FF2B5EF4-FFF2-40B4-BE49-F238E27FC236}">
                  <a16:creationId xmlns:a16="http://schemas.microsoft.com/office/drawing/2014/main" id="{4886769A-960A-47A0-97A6-80CF0A444D16}"/>
                </a:ext>
              </a:extLst>
            </p:cNvPr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69;p70">
              <a:extLst>
                <a:ext uri="{FF2B5EF4-FFF2-40B4-BE49-F238E27FC236}">
                  <a16:creationId xmlns:a16="http://schemas.microsoft.com/office/drawing/2014/main" id="{77FFBACE-5D3F-4DAC-9560-47AAF301AD6F}"/>
                </a:ext>
              </a:extLst>
            </p:cNvPr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70;p70">
              <a:extLst>
                <a:ext uri="{FF2B5EF4-FFF2-40B4-BE49-F238E27FC236}">
                  <a16:creationId xmlns:a16="http://schemas.microsoft.com/office/drawing/2014/main" id="{EDE31EDC-79AB-4EBA-A9B1-E050A818B01B}"/>
                </a:ext>
              </a:extLst>
            </p:cNvPr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71;p70">
              <a:extLst>
                <a:ext uri="{FF2B5EF4-FFF2-40B4-BE49-F238E27FC236}">
                  <a16:creationId xmlns:a16="http://schemas.microsoft.com/office/drawing/2014/main" id="{B36287A2-53E3-465C-BA32-23C67DDB8B96}"/>
                </a:ext>
              </a:extLst>
            </p:cNvPr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8D6D65C-14BF-4E0E-865D-C1F182EF9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10" y="2693773"/>
            <a:ext cx="1650800" cy="10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286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945</Words>
  <Application>Microsoft Office PowerPoint</Application>
  <PresentationFormat>全屏显示(16:9)</PresentationFormat>
  <Paragraphs>144</Paragraphs>
  <Slides>32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Noto Sans Symbols</vt:lpstr>
      <vt:lpstr>Nunito Sans SemiBold</vt:lpstr>
      <vt:lpstr>DM Serif Display</vt:lpstr>
      <vt:lpstr>Roboto Slab Regular</vt:lpstr>
      <vt:lpstr>Roboto</vt:lpstr>
      <vt:lpstr>Squada One</vt:lpstr>
      <vt:lpstr>Nunito Sans</vt:lpstr>
      <vt:lpstr>Nunito Sans Black</vt:lpstr>
      <vt:lpstr>Arial</vt:lpstr>
      <vt:lpstr>Calibri</vt:lpstr>
      <vt:lpstr>Roboto Light</vt:lpstr>
      <vt:lpstr>Elegant waves by slidesgo</vt:lpstr>
      <vt:lpstr>Team Introduction</vt:lpstr>
      <vt:lpstr>Business Overview</vt:lpstr>
      <vt:lpstr>1.1 Industry Overview: Huge Potential, Ignored.</vt:lpstr>
      <vt:lpstr>1st : 2019</vt:lpstr>
      <vt:lpstr>71%</vt:lpstr>
      <vt:lpstr>PowerPoint 演示文稿</vt:lpstr>
      <vt:lpstr>1.2 Customer Persona + Product Use Case</vt:lpstr>
      <vt:lpstr>Lily Zhang</vt:lpstr>
      <vt:lpstr>How we help:</vt:lpstr>
      <vt:lpstr>Market Analysis &amp;  Competition</vt:lpstr>
      <vt:lpstr>2.1 Market Sizing</vt:lpstr>
      <vt:lpstr>PowerPoint 演示文稿</vt:lpstr>
      <vt:lpstr>2.2 Competitive Landscape</vt:lpstr>
      <vt:lpstr>Top 3 User Priority:  1. Recreational 2. Educational 3. Accessible  </vt:lpstr>
      <vt:lpstr>Sales and Finance Plan</vt:lpstr>
      <vt:lpstr>Freemium</vt:lpstr>
      <vt:lpstr>To B</vt:lpstr>
      <vt:lpstr>PowerPoint 演示文稿</vt:lpstr>
      <vt:lpstr>Marketing Channels</vt:lpstr>
      <vt:lpstr>PowerPoint 演示文稿</vt:lpstr>
      <vt:lpstr>$30,000</vt:lpstr>
      <vt:lpstr>50% Market Share</vt:lpstr>
      <vt:lpstr>PowerPoint 演示文稿</vt:lpstr>
      <vt:lpstr>Finance Projections in detail, Comeptition Analysis and more</vt:lpstr>
      <vt:lpstr>Roadmap, metrics milestones</vt:lpstr>
      <vt:lpstr>Measuring Success</vt:lpstr>
      <vt:lpstr>PowerPoint 演示文稿</vt:lpstr>
      <vt:lpstr>PowerPoint 演示文稿</vt:lpstr>
      <vt:lpstr>PowerPoint 演示文稿</vt:lpstr>
      <vt:lpstr>PowerPoint 演示文稿</vt:lpstr>
      <vt:lpstr>MIT Sloan MBA Professor Cost:  $136,107 = 1 year = 1440 hours -&gt;$94/hour * 0.1hour/week -&gt;$9.4/week --&gt;$500/year   </vt:lpstr>
      <vt:lpstr>MIT Sloan MBA Professor Cost:  $136,107 = 1 year = 1440 hours -&gt;$94/hour * 0.1hour/week -&gt;$9.4/week --&gt;$500/year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cp:lastModifiedBy>WG1842</cp:lastModifiedBy>
  <cp:revision>50</cp:revision>
  <dcterms:modified xsi:type="dcterms:W3CDTF">2020-08-27T08:10:43Z</dcterms:modified>
</cp:coreProperties>
</file>